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8288000" cy="10287000"/>
  <p:notesSz cx="6858000" cy="9144000"/>
  <p:embeddedFontLst>
    <p:embeddedFont>
      <p:font typeface="Arimo" panose="020B0604020202020204" charset="0"/>
      <p:regular r:id="rId25"/>
    </p:embeddedFont>
    <p:embeddedFont>
      <p:font typeface="Childos Arabic" panose="020B0604020202020204" charset="-78"/>
      <p:regular r:id="rId26"/>
    </p:embeddedFont>
    <p:embeddedFont>
      <p:font typeface="Childos Arabic Bold" panose="020B0604020202020204" charset="-78"/>
      <p:regular r:id="rId27"/>
    </p:embeddedFont>
    <p:embeddedFont>
      <p:font typeface="Chunk Five" panose="020B0604020202020204" charset="0"/>
      <p:regular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672" y="4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31.03.2025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14.png"/><Relationship Id="rId5" Type="http://schemas.openxmlformats.org/officeDocument/2006/relationships/image" Target="../media/image7.png"/><Relationship Id="rId10" Type="http://schemas.openxmlformats.org/officeDocument/2006/relationships/image" Target="../media/image6.svg"/><Relationship Id="rId4" Type="http://schemas.openxmlformats.org/officeDocument/2006/relationships/image" Target="../media/image4.svg"/><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8.svg"/><Relationship Id="rId18" Type="http://schemas.openxmlformats.org/officeDocument/2006/relationships/image" Target="../media/image14.png"/><Relationship Id="rId3" Type="http://schemas.openxmlformats.org/officeDocument/2006/relationships/image" Target="../media/image30.svg"/><Relationship Id="rId7" Type="http://schemas.openxmlformats.org/officeDocument/2006/relationships/image" Target="../media/image74.svg"/><Relationship Id="rId12" Type="http://schemas.openxmlformats.org/officeDocument/2006/relationships/image" Target="../media/image77.png"/><Relationship Id="rId17" Type="http://schemas.openxmlformats.org/officeDocument/2006/relationships/image" Target="../media/image82.svg"/><Relationship Id="rId2" Type="http://schemas.openxmlformats.org/officeDocument/2006/relationships/image" Target="../media/image29.png"/><Relationship Id="rId16" Type="http://schemas.openxmlformats.org/officeDocument/2006/relationships/image" Target="../media/image81.png"/><Relationship Id="rId1" Type="http://schemas.openxmlformats.org/officeDocument/2006/relationships/slideLayout" Target="../slideLayouts/slideLayout7.xml"/><Relationship Id="rId6" Type="http://schemas.openxmlformats.org/officeDocument/2006/relationships/image" Target="../media/image73.png"/><Relationship Id="rId11" Type="http://schemas.openxmlformats.org/officeDocument/2006/relationships/image" Target="../media/image66.svg"/><Relationship Id="rId5" Type="http://schemas.openxmlformats.org/officeDocument/2006/relationships/image" Target="../media/image72.svg"/><Relationship Id="rId15" Type="http://schemas.openxmlformats.org/officeDocument/2006/relationships/image" Target="../media/image80.svg"/><Relationship Id="rId10" Type="http://schemas.openxmlformats.org/officeDocument/2006/relationships/image" Target="../media/image65.png"/><Relationship Id="rId4" Type="http://schemas.openxmlformats.org/officeDocument/2006/relationships/image" Target="../media/image71.png"/><Relationship Id="rId9" Type="http://schemas.openxmlformats.org/officeDocument/2006/relationships/image" Target="../media/image76.svg"/><Relationship Id="rId14" Type="http://schemas.openxmlformats.org/officeDocument/2006/relationships/image" Target="../media/image79.png"/></Relationships>
</file>

<file path=ppt/slides/_rels/slide12.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2.svg"/><Relationship Id="rId7" Type="http://schemas.openxmlformats.org/officeDocument/2006/relationships/image" Target="../media/image8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2.svg"/><Relationship Id="rId7" Type="http://schemas.openxmlformats.org/officeDocument/2006/relationships/image" Target="../media/image8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2.svg"/><Relationship Id="rId7" Type="http://schemas.openxmlformats.org/officeDocument/2006/relationships/image" Target="../media/image8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30.svg"/><Relationship Id="rId7" Type="http://schemas.openxmlformats.org/officeDocument/2006/relationships/image" Target="../media/image91.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90.png"/><Relationship Id="rId11" Type="http://schemas.openxmlformats.org/officeDocument/2006/relationships/image" Target="../media/image14.png"/><Relationship Id="rId5" Type="http://schemas.openxmlformats.org/officeDocument/2006/relationships/image" Target="../media/image89.svg"/><Relationship Id="rId10" Type="http://schemas.openxmlformats.org/officeDocument/2006/relationships/image" Target="../media/image34.svg"/><Relationship Id="rId4" Type="http://schemas.openxmlformats.org/officeDocument/2006/relationships/image" Target="../media/image88.png"/><Relationship Id="rId9"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8.svg"/><Relationship Id="rId7" Type="http://schemas.openxmlformats.org/officeDocument/2006/relationships/image" Target="../media/image32.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70.svg"/><Relationship Id="rId5" Type="http://schemas.openxmlformats.org/officeDocument/2006/relationships/image" Target="../media/image66.svg"/><Relationship Id="rId10" Type="http://schemas.openxmlformats.org/officeDocument/2006/relationships/image" Target="../media/image69.png"/><Relationship Id="rId4" Type="http://schemas.openxmlformats.org/officeDocument/2006/relationships/image" Target="../media/image65.png"/><Relationship Id="rId9" Type="http://schemas.openxmlformats.org/officeDocument/2006/relationships/hyperlink" Target="https://amaze.org/video/pregnancy-stages-of-pregnancy/"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14.png"/><Relationship Id="rId5" Type="http://schemas.openxmlformats.org/officeDocument/2006/relationships/image" Target="../media/image7.png"/><Relationship Id="rId10" Type="http://schemas.openxmlformats.org/officeDocument/2006/relationships/image" Target="../media/image6.svg"/><Relationship Id="rId4" Type="http://schemas.openxmlformats.org/officeDocument/2006/relationships/image" Target="../media/image4.svg"/><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96.svg"/><Relationship Id="rId3" Type="http://schemas.openxmlformats.org/officeDocument/2006/relationships/image" Target="../media/image29.png"/><Relationship Id="rId7" Type="http://schemas.openxmlformats.org/officeDocument/2006/relationships/image" Target="../media/image95.png"/><Relationship Id="rId12"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4.sv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svg"/><Relationship Id="rId4" Type="http://schemas.openxmlformats.org/officeDocument/2006/relationships/image" Target="../media/image30.svg"/><Relationship Id="rId9" Type="http://schemas.openxmlformats.org/officeDocument/2006/relationships/image" Target="../media/image97.png"/></Relationships>
</file>

<file path=ppt/slides/_rels/slide19.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2.svg"/><Relationship Id="rId11" Type="http://schemas.openxmlformats.org/officeDocument/2006/relationships/image" Target="../media/image14.png"/><Relationship Id="rId5" Type="http://schemas.openxmlformats.org/officeDocument/2006/relationships/image" Target="../media/image91.png"/><Relationship Id="rId10" Type="http://schemas.openxmlformats.org/officeDocument/2006/relationships/image" Target="../media/image20.svg"/><Relationship Id="rId4" Type="http://schemas.openxmlformats.org/officeDocument/2006/relationships/image" Target="../media/image30.sv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6.sv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3.svg"/></Relationships>
</file>

<file path=ppt/slides/_rels/slide2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2.svg"/><Relationship Id="rId11" Type="http://schemas.openxmlformats.org/officeDocument/2006/relationships/image" Target="../media/image14.png"/><Relationship Id="rId5" Type="http://schemas.openxmlformats.org/officeDocument/2006/relationships/image" Target="../media/image91.png"/><Relationship Id="rId10" Type="http://schemas.openxmlformats.org/officeDocument/2006/relationships/image" Target="../media/image20.svg"/><Relationship Id="rId4" Type="http://schemas.openxmlformats.org/officeDocument/2006/relationships/image" Target="../media/image30.svg"/><Relationship Id="rId9"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103.svg"/><Relationship Id="rId3" Type="http://schemas.openxmlformats.org/officeDocument/2006/relationships/image" Target="../media/image32.svg"/><Relationship Id="rId7" Type="http://schemas.openxmlformats.org/officeDocument/2006/relationships/image" Target="../media/image101.svg"/><Relationship Id="rId12" Type="http://schemas.openxmlformats.org/officeDocument/2006/relationships/image" Target="../media/image102.png"/><Relationship Id="rId2" Type="http://schemas.openxmlformats.org/officeDocument/2006/relationships/image" Target="../media/image31.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00.png"/><Relationship Id="rId11" Type="http://schemas.openxmlformats.org/officeDocument/2006/relationships/image" Target="../media/image6.svg"/><Relationship Id="rId5" Type="http://schemas.openxmlformats.org/officeDocument/2006/relationships/image" Target="../media/image30.svg"/><Relationship Id="rId15" Type="http://schemas.openxmlformats.org/officeDocument/2006/relationships/image" Target="../media/image105.svg"/><Relationship Id="rId10" Type="http://schemas.openxmlformats.org/officeDocument/2006/relationships/image" Target="../media/image5.png"/><Relationship Id="rId4" Type="http://schemas.openxmlformats.org/officeDocument/2006/relationships/image" Target="../media/image29.png"/><Relationship Id="rId9" Type="http://schemas.openxmlformats.org/officeDocument/2006/relationships/image" Target="../media/image34.svg"/><Relationship Id="rId14" Type="http://schemas.openxmlformats.org/officeDocument/2006/relationships/image" Target="../media/image104.png"/></Relationships>
</file>

<file path=ppt/slides/_rels/slide22.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7.svg"/><Relationship Id="rId7" Type="http://schemas.openxmlformats.org/officeDocument/2006/relationships/image" Target="../media/image92.svg"/><Relationship Id="rId2" Type="http://schemas.openxmlformats.org/officeDocument/2006/relationships/image" Target="../media/image106.png"/><Relationship Id="rId1" Type="http://schemas.openxmlformats.org/officeDocument/2006/relationships/slideLayout" Target="../slideLayouts/slideLayout7.xml"/><Relationship Id="rId6" Type="http://schemas.openxmlformats.org/officeDocument/2006/relationships/image" Target="../media/image91.png"/><Relationship Id="rId5" Type="http://schemas.openxmlformats.org/officeDocument/2006/relationships/image" Target="../media/image20.svg"/><Relationship Id="rId10" Type="http://schemas.openxmlformats.org/officeDocument/2006/relationships/image" Target="../media/image14.png"/><Relationship Id="rId4" Type="http://schemas.openxmlformats.org/officeDocument/2006/relationships/image" Target="../media/image19.png"/><Relationship Id="rId9" Type="http://schemas.openxmlformats.org/officeDocument/2006/relationships/image" Target="../media/image109.sv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5" Type="http://schemas.openxmlformats.org/officeDocument/2006/relationships/image" Target="../media/image2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1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14.png"/><Relationship Id="rId5" Type="http://schemas.openxmlformats.org/officeDocument/2006/relationships/image" Target="../media/image7.png"/><Relationship Id="rId10" Type="http://schemas.openxmlformats.org/officeDocument/2006/relationships/image" Target="../media/image6.svg"/><Relationship Id="rId4" Type="http://schemas.openxmlformats.org/officeDocument/2006/relationships/image" Target="../media/image4.svg"/><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14.png"/><Relationship Id="rId3" Type="http://schemas.openxmlformats.org/officeDocument/2006/relationships/image" Target="../media/image39.png"/><Relationship Id="rId7" Type="http://schemas.openxmlformats.org/officeDocument/2006/relationships/image" Target="../media/image43.svg"/><Relationship Id="rId12"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47.sv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svg"/><Relationship Id="rId9" Type="http://schemas.openxmlformats.org/officeDocument/2006/relationships/image" Target="../media/image45.png"/></Relationships>
</file>

<file path=ppt/slides/_rels/slide7.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54.png"/><Relationship Id="rId3" Type="http://schemas.openxmlformats.org/officeDocument/2006/relationships/image" Target="../media/image39.png"/><Relationship Id="rId7" Type="http://schemas.openxmlformats.org/officeDocument/2006/relationships/image" Target="../media/image42.png"/><Relationship Id="rId12"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2.png"/><Relationship Id="rId5" Type="http://schemas.openxmlformats.org/officeDocument/2006/relationships/image" Target="../media/image45.png"/><Relationship Id="rId15" Type="http://schemas.openxmlformats.org/officeDocument/2006/relationships/image" Target="../media/image14.png"/><Relationship Id="rId10" Type="http://schemas.openxmlformats.org/officeDocument/2006/relationships/image" Target="../media/image51.svg"/><Relationship Id="rId4" Type="http://schemas.openxmlformats.org/officeDocument/2006/relationships/image" Target="../media/image40.svg"/><Relationship Id="rId9" Type="http://schemas.openxmlformats.org/officeDocument/2006/relationships/image" Target="../media/image50.png"/><Relationship Id="rId14" Type="http://schemas.openxmlformats.org/officeDocument/2006/relationships/image" Target="../media/image55.svg"/></Relationships>
</file>

<file path=ppt/slides/_rels/slide8.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svg"/><Relationship Id="rId3" Type="http://schemas.openxmlformats.org/officeDocument/2006/relationships/image" Target="../media/image30.svg"/><Relationship Id="rId7" Type="http://schemas.openxmlformats.org/officeDocument/2006/relationships/image" Target="../media/image56.png"/><Relationship Id="rId12" Type="http://schemas.openxmlformats.org/officeDocument/2006/relationships/image" Target="../media/image61.png"/><Relationship Id="rId17" Type="http://schemas.openxmlformats.org/officeDocument/2006/relationships/image" Target="../media/image64.svg"/><Relationship Id="rId2" Type="http://schemas.openxmlformats.org/officeDocument/2006/relationships/image" Target="../media/image29.png"/><Relationship Id="rId16"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60.svg"/><Relationship Id="rId5" Type="http://schemas.openxmlformats.org/officeDocument/2006/relationships/image" Target="../media/image6.svg"/><Relationship Id="rId15" Type="http://schemas.openxmlformats.org/officeDocument/2006/relationships/image" Target="../media/image55.svg"/><Relationship Id="rId10" Type="http://schemas.openxmlformats.org/officeDocument/2006/relationships/image" Target="../media/image59.png"/><Relationship Id="rId4" Type="http://schemas.openxmlformats.org/officeDocument/2006/relationships/image" Target="../media/image5.png"/><Relationship Id="rId9" Type="http://schemas.openxmlformats.org/officeDocument/2006/relationships/image" Target="../media/image58.svg"/><Relationship Id="rId14" Type="http://schemas.openxmlformats.org/officeDocument/2006/relationships/image" Target="../media/image54.png"/></Relationships>
</file>

<file path=ppt/slides/_rels/slide9.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31.png"/><Relationship Id="rId7" Type="http://schemas.openxmlformats.org/officeDocument/2006/relationships/image" Target="../media/image67.png"/><Relationship Id="rId12"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6.svg"/><Relationship Id="rId11" Type="http://schemas.openxmlformats.org/officeDocument/2006/relationships/hyperlink" Target="https://amaze.org/video/pregnancy-reproduction-explained/" TargetMode="External"/><Relationship Id="rId5" Type="http://schemas.openxmlformats.org/officeDocument/2006/relationships/image" Target="../media/image65.png"/><Relationship Id="rId10" Type="http://schemas.openxmlformats.org/officeDocument/2006/relationships/image" Target="../media/image70.svg"/><Relationship Id="rId4" Type="http://schemas.openxmlformats.org/officeDocument/2006/relationships/image" Target="../media/image32.svg"/><Relationship Id="rId9" Type="http://schemas.openxmlformats.org/officeDocument/2006/relationships/image" Target="../media/image6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flipH="1" flipV="1">
            <a:off x="15424605" y="6961484"/>
            <a:ext cx="2689702" cy="3527478"/>
          </a:xfrm>
          <a:custGeom>
            <a:avLst/>
            <a:gdLst/>
            <a:ahLst/>
            <a:cxnLst/>
            <a:rect l="l" t="t" r="r" b="b"/>
            <a:pathLst>
              <a:path w="2689702" h="3527478">
                <a:moveTo>
                  <a:pt x="2689702" y="3527478"/>
                </a:moveTo>
                <a:lnTo>
                  <a:pt x="0" y="3527478"/>
                </a:lnTo>
                <a:lnTo>
                  <a:pt x="0" y="0"/>
                </a:lnTo>
                <a:lnTo>
                  <a:pt x="2689702" y="0"/>
                </a:lnTo>
                <a:lnTo>
                  <a:pt x="2689702" y="3527478"/>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a:off x="15548634" y="7049031"/>
            <a:ext cx="3204646" cy="3192993"/>
          </a:xfrm>
          <a:custGeom>
            <a:avLst/>
            <a:gdLst/>
            <a:ahLst/>
            <a:cxnLst/>
            <a:rect l="l" t="t" r="r" b="b"/>
            <a:pathLst>
              <a:path w="3204646" h="3192993">
                <a:moveTo>
                  <a:pt x="0" y="0"/>
                </a:moveTo>
                <a:lnTo>
                  <a:pt x="3204646" y="0"/>
                </a:lnTo>
                <a:lnTo>
                  <a:pt x="3204646" y="3192992"/>
                </a:lnTo>
                <a:lnTo>
                  <a:pt x="0" y="319299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Freeform 6"/>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4380241" y="6012276"/>
            <a:ext cx="8982870" cy="2930661"/>
          </a:xfrm>
          <a:custGeom>
            <a:avLst/>
            <a:gdLst/>
            <a:ahLst/>
            <a:cxnLst/>
            <a:rect l="l" t="t" r="r" b="b"/>
            <a:pathLst>
              <a:path w="8982870" h="2930661">
                <a:moveTo>
                  <a:pt x="0" y="0"/>
                </a:moveTo>
                <a:lnTo>
                  <a:pt x="8982870" y="0"/>
                </a:lnTo>
                <a:lnTo>
                  <a:pt x="8982870" y="2930661"/>
                </a:lnTo>
                <a:lnTo>
                  <a:pt x="0" y="2930661"/>
                </a:lnTo>
                <a:lnTo>
                  <a:pt x="0" y="0"/>
                </a:lnTo>
                <a:close/>
              </a:path>
            </a:pathLst>
          </a:custGeom>
          <a:blipFill>
            <a:blip r:embed="rId10"/>
            <a:stretch>
              <a:fillRect/>
            </a:stretch>
          </a:blipFill>
        </p:spPr>
        <p:txBody>
          <a:bodyPr/>
          <a:lstStyle/>
          <a:p>
            <a:endParaRPr lang="en-CA"/>
          </a:p>
        </p:txBody>
      </p:sp>
      <p:grpSp>
        <p:nvGrpSpPr>
          <p:cNvPr id="8" name="Group 8"/>
          <p:cNvGrpSpPr/>
          <p:nvPr/>
        </p:nvGrpSpPr>
        <p:grpSpPr>
          <a:xfrm>
            <a:off x="3105598" y="2357357"/>
            <a:ext cx="11532157" cy="3200788"/>
            <a:chOff x="0" y="0"/>
            <a:chExt cx="12749821" cy="3538754"/>
          </a:xfrm>
        </p:grpSpPr>
        <p:sp>
          <p:nvSpPr>
            <p:cNvPr id="9" name="Freeform 9"/>
            <p:cNvSpPr/>
            <p:nvPr/>
          </p:nvSpPr>
          <p:spPr>
            <a:xfrm>
              <a:off x="0" y="0"/>
              <a:ext cx="12749821" cy="3538754"/>
            </a:xfrm>
            <a:custGeom>
              <a:avLst/>
              <a:gdLst/>
              <a:ahLst/>
              <a:cxnLst/>
              <a:rect l="l" t="t" r="r" b="b"/>
              <a:pathLst>
                <a:path w="12749821" h="3538754">
                  <a:moveTo>
                    <a:pt x="12625360" y="3538754"/>
                  </a:moveTo>
                  <a:lnTo>
                    <a:pt x="124460" y="3538754"/>
                  </a:lnTo>
                  <a:cubicBezTo>
                    <a:pt x="55880" y="3538754"/>
                    <a:pt x="0" y="3482874"/>
                    <a:pt x="0" y="3414294"/>
                  </a:cubicBezTo>
                  <a:lnTo>
                    <a:pt x="0" y="124460"/>
                  </a:lnTo>
                  <a:cubicBezTo>
                    <a:pt x="0" y="55880"/>
                    <a:pt x="55880" y="0"/>
                    <a:pt x="124460" y="0"/>
                  </a:cubicBezTo>
                  <a:lnTo>
                    <a:pt x="12625360" y="0"/>
                  </a:lnTo>
                  <a:cubicBezTo>
                    <a:pt x="12693941" y="0"/>
                    <a:pt x="12749821" y="55880"/>
                    <a:pt x="12749821" y="124460"/>
                  </a:cubicBezTo>
                  <a:lnTo>
                    <a:pt x="12749821" y="3414294"/>
                  </a:lnTo>
                  <a:cubicBezTo>
                    <a:pt x="12749821" y="3482874"/>
                    <a:pt x="12693941" y="3538754"/>
                    <a:pt x="12625360" y="3538754"/>
                  </a:cubicBezTo>
                  <a:close/>
                </a:path>
              </a:pathLst>
            </a:custGeom>
            <a:solidFill>
              <a:srgbClr val="F9F7DC"/>
            </a:solidFill>
          </p:spPr>
          <p:txBody>
            <a:bodyPr/>
            <a:lstStyle/>
            <a:p>
              <a:endParaRPr lang="en-CA"/>
            </a:p>
          </p:txBody>
        </p:sp>
      </p:grpSp>
      <p:sp>
        <p:nvSpPr>
          <p:cNvPr id="10" name="TextBox 10"/>
          <p:cNvSpPr txBox="1"/>
          <p:nvPr/>
        </p:nvSpPr>
        <p:spPr>
          <a:xfrm rot="-3486">
            <a:off x="3491591" y="2484929"/>
            <a:ext cx="10760055" cy="2832100"/>
          </a:xfrm>
          <a:prstGeom prst="rect">
            <a:avLst/>
          </a:prstGeom>
        </p:spPr>
        <p:txBody>
          <a:bodyPr lIns="0" tIns="0" rIns="0" bIns="0" rtlCol="0" anchor="t">
            <a:spAutoFit/>
          </a:bodyPr>
          <a:lstStyle/>
          <a:p>
            <a:pPr algn="ctr">
              <a:lnSpc>
                <a:spcPts val="5599"/>
              </a:lnSpc>
              <a:spcBef>
                <a:spcPct val="0"/>
              </a:spcBef>
            </a:pPr>
            <a:r>
              <a:rPr lang="en-US" sz="3999" spc="19">
                <a:solidFill>
                  <a:srgbClr val="CD6301"/>
                </a:solidFill>
                <a:latin typeface="Childos Arabic"/>
                <a:ea typeface="Childos Arabic"/>
                <a:cs typeface="Childos Arabic"/>
                <a:sym typeface="Childos Arabic"/>
              </a:rPr>
              <a:t>Teacher Powerpoint Supports for the Sexuality Education Components of the CCQ (Culture &amp; Citizenship of Quebec) Programme produced and distributed by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5224349" y="2360548"/>
            <a:ext cx="7839302" cy="5565904"/>
          </a:xfrm>
          <a:custGeom>
            <a:avLst/>
            <a:gdLst/>
            <a:ahLst/>
            <a:cxnLst/>
            <a:rect l="l" t="t" r="r" b="b"/>
            <a:pathLst>
              <a:path w="7839302" h="5565904">
                <a:moveTo>
                  <a:pt x="0" y="0"/>
                </a:moveTo>
                <a:lnTo>
                  <a:pt x="7839302" y="0"/>
                </a:lnTo>
                <a:lnTo>
                  <a:pt x="7839302" y="5565904"/>
                </a:lnTo>
                <a:lnTo>
                  <a:pt x="0" y="556590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548736" y="8274577"/>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rot="-3486">
            <a:off x="5772787" y="3713733"/>
            <a:ext cx="6742185" cy="3032126"/>
          </a:xfrm>
          <a:prstGeom prst="rect">
            <a:avLst/>
          </a:prstGeom>
        </p:spPr>
        <p:txBody>
          <a:bodyPr lIns="0" tIns="0" rIns="0" bIns="0" rtlCol="0" anchor="t">
            <a:spAutoFit/>
          </a:bodyPr>
          <a:lstStyle/>
          <a:p>
            <a:pPr algn="ctr">
              <a:lnSpc>
                <a:spcPts val="11899"/>
              </a:lnSpc>
              <a:spcBef>
                <a:spcPct val="0"/>
              </a:spcBef>
            </a:pPr>
            <a:r>
              <a:rPr lang="en-US" sz="8499" spc="212">
                <a:solidFill>
                  <a:srgbClr val="763C00"/>
                </a:solidFill>
                <a:latin typeface="Childos Arabic"/>
                <a:ea typeface="Childos Arabic"/>
                <a:cs typeface="Childos Arabic"/>
                <a:sym typeface="Childos Arabic"/>
              </a:rPr>
              <a:t>Stages of Pregnancy</a:t>
            </a:r>
          </a:p>
        </p:txBody>
      </p:sp>
      <p:sp>
        <p:nvSpPr>
          <p:cNvPr id="7" name="Freeform 7"/>
          <p:cNvSpPr/>
          <p:nvPr/>
        </p:nvSpPr>
        <p:spPr>
          <a:xfrm>
            <a:off x="15661866" y="-1318011"/>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4235137"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3508445" y="1635582"/>
            <a:ext cx="13750855" cy="7528593"/>
          </a:xfrm>
          <a:custGeom>
            <a:avLst/>
            <a:gdLst/>
            <a:ahLst/>
            <a:cxnLst/>
            <a:rect l="l" t="t" r="r" b="b"/>
            <a:pathLst>
              <a:path w="13750855" h="7528593">
                <a:moveTo>
                  <a:pt x="0" y="0"/>
                </a:moveTo>
                <a:lnTo>
                  <a:pt x="13750855" y="0"/>
                </a:lnTo>
                <a:lnTo>
                  <a:pt x="13750855" y="7528593"/>
                </a:lnTo>
                <a:lnTo>
                  <a:pt x="0" y="752859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4244592" y="2783509"/>
            <a:ext cx="11267701" cy="1425574"/>
          </a:xfrm>
          <a:prstGeom prst="rect">
            <a:avLst/>
          </a:prstGeom>
        </p:spPr>
        <p:txBody>
          <a:bodyPr lIns="0" tIns="0" rIns="0" bIns="0" rtlCol="0" anchor="t">
            <a:spAutoFit/>
          </a:bodyPr>
          <a:lstStyle/>
          <a:p>
            <a:pPr algn="ctr">
              <a:lnSpc>
                <a:spcPts val="9999"/>
              </a:lnSpc>
            </a:pPr>
            <a:r>
              <a:rPr lang="en-US" sz="9999" b="1">
                <a:solidFill>
                  <a:srgbClr val="763C00"/>
                </a:solidFill>
                <a:latin typeface="Childos Arabic Bold"/>
                <a:ea typeface="Childos Arabic Bold"/>
                <a:cs typeface="Childos Arabic Bold"/>
                <a:sym typeface="Childos Arabic Bold"/>
              </a:rPr>
              <a:t>Pregnancy</a:t>
            </a:r>
          </a:p>
        </p:txBody>
      </p:sp>
      <p:sp>
        <p:nvSpPr>
          <p:cNvPr id="4" name="TextBox 4"/>
          <p:cNvSpPr txBox="1"/>
          <p:nvPr/>
        </p:nvSpPr>
        <p:spPr>
          <a:xfrm>
            <a:off x="4835837" y="4924211"/>
            <a:ext cx="10676456" cy="2826383"/>
          </a:xfrm>
          <a:prstGeom prst="rect">
            <a:avLst/>
          </a:prstGeom>
        </p:spPr>
        <p:txBody>
          <a:bodyPr lIns="0" tIns="0" rIns="0" bIns="0" rtlCol="0" anchor="t">
            <a:spAutoFit/>
          </a:bodyPr>
          <a:lstStyle/>
          <a:p>
            <a:pPr algn="ctr">
              <a:lnSpc>
                <a:spcPts val="4399"/>
              </a:lnSpc>
            </a:pPr>
            <a:r>
              <a:rPr lang="en-US" sz="4399">
                <a:solidFill>
                  <a:srgbClr val="763C00"/>
                </a:solidFill>
                <a:latin typeface="Childos Arabic"/>
                <a:ea typeface="Childos Arabic"/>
                <a:cs typeface="Childos Arabic"/>
                <a:sym typeface="Childos Arabic"/>
              </a:rPr>
              <a:t>Divided into 3 parts called trimesters.</a:t>
            </a:r>
          </a:p>
          <a:p>
            <a:pPr algn="ctr">
              <a:lnSpc>
                <a:spcPts val="4399"/>
              </a:lnSpc>
            </a:pPr>
            <a:endParaRPr lang="en-US" sz="4399">
              <a:solidFill>
                <a:srgbClr val="763C00"/>
              </a:solidFill>
              <a:latin typeface="Childos Arabic"/>
              <a:ea typeface="Childos Arabic"/>
              <a:cs typeface="Childos Arabic"/>
              <a:sym typeface="Childos Arabic"/>
            </a:endParaRPr>
          </a:p>
          <a:p>
            <a:pPr algn="ctr">
              <a:lnSpc>
                <a:spcPts val="4399"/>
              </a:lnSpc>
            </a:pPr>
            <a:r>
              <a:rPr lang="en-US" sz="4399">
                <a:solidFill>
                  <a:srgbClr val="763C00"/>
                </a:solidFill>
                <a:latin typeface="Childos Arabic"/>
                <a:ea typeface="Childos Arabic"/>
                <a:cs typeface="Childos Arabic"/>
                <a:sym typeface="Childos Arabic"/>
              </a:rPr>
              <a:t>(Each trimester has particular symptoms and milestones). </a:t>
            </a:r>
          </a:p>
          <a:p>
            <a:pPr algn="ctr">
              <a:lnSpc>
                <a:spcPts val="4399"/>
              </a:lnSpc>
            </a:pPr>
            <a:endParaRPr lang="en-US" sz="4399">
              <a:solidFill>
                <a:srgbClr val="763C00"/>
              </a:solidFill>
              <a:latin typeface="Childos Arabic"/>
              <a:ea typeface="Childos Arabic"/>
              <a:cs typeface="Childos Arabic"/>
              <a:sym typeface="Childos Arabic"/>
            </a:endParaRPr>
          </a:p>
        </p:txBody>
      </p:sp>
      <p:sp>
        <p:nvSpPr>
          <p:cNvPr id="5" name="Freeform 5"/>
          <p:cNvSpPr/>
          <p:nvPr/>
        </p:nvSpPr>
        <p:spPr>
          <a:xfrm rot="-558501">
            <a:off x="3167461" y="6267769"/>
            <a:ext cx="1836230" cy="4114800"/>
          </a:xfrm>
          <a:custGeom>
            <a:avLst/>
            <a:gdLst/>
            <a:ahLst/>
            <a:cxnLst/>
            <a:rect l="l" t="t" r="r" b="b"/>
            <a:pathLst>
              <a:path w="1836230" h="4114800">
                <a:moveTo>
                  <a:pt x="0" y="0"/>
                </a:moveTo>
                <a:lnTo>
                  <a:pt x="1836229" y="0"/>
                </a:lnTo>
                <a:lnTo>
                  <a:pt x="1836229"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rot="-104326">
            <a:off x="13752177" y="318727"/>
            <a:ext cx="3520232" cy="5028903"/>
          </a:xfrm>
          <a:custGeom>
            <a:avLst/>
            <a:gdLst/>
            <a:ahLst/>
            <a:cxnLst/>
            <a:rect l="l" t="t" r="r" b="b"/>
            <a:pathLst>
              <a:path w="3520232" h="5028903">
                <a:moveTo>
                  <a:pt x="0" y="0"/>
                </a:moveTo>
                <a:lnTo>
                  <a:pt x="3520231" y="0"/>
                </a:lnTo>
                <a:lnTo>
                  <a:pt x="3520231" y="5028903"/>
                </a:lnTo>
                <a:lnTo>
                  <a:pt x="0" y="50289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rot="-2529515" flipV="1">
            <a:off x="1521801" y="-1287056"/>
            <a:ext cx="4544869" cy="3221176"/>
          </a:xfrm>
          <a:custGeom>
            <a:avLst/>
            <a:gdLst/>
            <a:ahLst/>
            <a:cxnLst/>
            <a:rect l="l" t="t" r="r" b="b"/>
            <a:pathLst>
              <a:path w="4544869" h="3221176">
                <a:moveTo>
                  <a:pt x="0" y="3221176"/>
                </a:moveTo>
                <a:lnTo>
                  <a:pt x="4544869" y="3221176"/>
                </a:lnTo>
                <a:lnTo>
                  <a:pt x="4544869" y="0"/>
                </a:lnTo>
                <a:lnTo>
                  <a:pt x="0" y="0"/>
                </a:lnTo>
                <a:lnTo>
                  <a:pt x="0" y="3221176"/>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rot="9215944">
            <a:off x="-1497794" y="-21604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rot="10624479">
            <a:off x="59140" y="2439735"/>
            <a:ext cx="2365166" cy="2378048"/>
          </a:xfrm>
          <a:custGeom>
            <a:avLst/>
            <a:gdLst/>
            <a:ahLst/>
            <a:cxnLst/>
            <a:rect l="l" t="t" r="r" b="b"/>
            <a:pathLst>
              <a:path w="2365166" h="2378048">
                <a:moveTo>
                  <a:pt x="0" y="0"/>
                </a:moveTo>
                <a:lnTo>
                  <a:pt x="2365167" y="0"/>
                </a:lnTo>
                <a:lnTo>
                  <a:pt x="2365167" y="2378047"/>
                </a:lnTo>
                <a:lnTo>
                  <a:pt x="0" y="2378047"/>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Freeform 10"/>
          <p:cNvSpPr/>
          <p:nvPr/>
        </p:nvSpPr>
        <p:spPr>
          <a:xfrm rot="-3016826" flipH="1">
            <a:off x="-406823" y="4793199"/>
            <a:ext cx="3297092" cy="3106136"/>
          </a:xfrm>
          <a:custGeom>
            <a:avLst/>
            <a:gdLst/>
            <a:ahLst/>
            <a:cxnLst/>
            <a:rect l="l" t="t" r="r" b="b"/>
            <a:pathLst>
              <a:path w="3297092" h="3106136">
                <a:moveTo>
                  <a:pt x="3297093" y="0"/>
                </a:moveTo>
                <a:lnTo>
                  <a:pt x="0" y="0"/>
                </a:lnTo>
                <a:lnTo>
                  <a:pt x="0" y="3106136"/>
                </a:lnTo>
                <a:lnTo>
                  <a:pt x="3297093" y="3106136"/>
                </a:lnTo>
                <a:lnTo>
                  <a:pt x="3297093"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sp>
        <p:nvSpPr>
          <p:cNvPr id="11" name="Freeform 11"/>
          <p:cNvSpPr/>
          <p:nvPr/>
        </p:nvSpPr>
        <p:spPr>
          <a:xfrm rot="-10800000">
            <a:off x="153348" y="8325169"/>
            <a:ext cx="1750703" cy="1391079"/>
          </a:xfrm>
          <a:custGeom>
            <a:avLst/>
            <a:gdLst/>
            <a:ahLst/>
            <a:cxnLst/>
            <a:rect l="l" t="t" r="r" b="b"/>
            <a:pathLst>
              <a:path w="1750703" h="1391079">
                <a:moveTo>
                  <a:pt x="0" y="0"/>
                </a:moveTo>
                <a:lnTo>
                  <a:pt x="1750704" y="0"/>
                </a:lnTo>
                <a:lnTo>
                  <a:pt x="1750704" y="1391080"/>
                </a:lnTo>
                <a:lnTo>
                  <a:pt x="0" y="139108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CA"/>
          </a:p>
        </p:txBody>
      </p:sp>
      <p:sp>
        <p:nvSpPr>
          <p:cNvPr id="12" name="Freeform 12"/>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8"/>
            <a:stretch>
              <a:fillRect/>
            </a:stretch>
          </a:blipFill>
        </p:spPr>
        <p:txBody>
          <a:bodyPr/>
          <a:lstStyle/>
          <a:p>
            <a:endParaRPr lang="en-C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311805" y="-19517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a:off x="3241217" y="1028700"/>
            <a:ext cx="11267701" cy="1337952"/>
          </a:xfrm>
          <a:prstGeom prst="rect">
            <a:avLst/>
          </a:prstGeom>
        </p:spPr>
        <p:txBody>
          <a:bodyPr lIns="0" tIns="0" rIns="0" bIns="0" rtlCol="0" anchor="t">
            <a:spAutoFit/>
          </a:bodyPr>
          <a:lstStyle/>
          <a:p>
            <a:pPr algn="ctr">
              <a:lnSpc>
                <a:spcPts val="8800"/>
              </a:lnSpc>
            </a:pPr>
            <a:r>
              <a:rPr lang="en-US" sz="8800">
                <a:solidFill>
                  <a:srgbClr val="763C00"/>
                </a:solidFill>
                <a:latin typeface="Chunk Five"/>
                <a:ea typeface="Chunk Five"/>
                <a:cs typeface="Chunk Five"/>
                <a:sym typeface="Chunk Five"/>
              </a:rPr>
              <a:t>First Trimester</a:t>
            </a:r>
          </a:p>
        </p:txBody>
      </p:sp>
      <p:sp>
        <p:nvSpPr>
          <p:cNvPr id="5" name="Freeform 5"/>
          <p:cNvSpPr/>
          <p:nvPr/>
        </p:nvSpPr>
        <p:spPr>
          <a:xfrm>
            <a:off x="1101122" y="1492149"/>
            <a:ext cx="16555014" cy="8794851"/>
          </a:xfrm>
          <a:custGeom>
            <a:avLst/>
            <a:gdLst/>
            <a:ahLst/>
            <a:cxnLst/>
            <a:rect l="l" t="t" r="r" b="b"/>
            <a:pathLst>
              <a:path w="16555014" h="8794851">
                <a:moveTo>
                  <a:pt x="0" y="0"/>
                </a:moveTo>
                <a:lnTo>
                  <a:pt x="16555014" y="0"/>
                </a:lnTo>
                <a:lnTo>
                  <a:pt x="16555014" y="8794851"/>
                </a:lnTo>
                <a:lnTo>
                  <a:pt x="0" y="879485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TextBox 6"/>
          <p:cNvSpPr txBox="1"/>
          <p:nvPr/>
        </p:nvSpPr>
        <p:spPr>
          <a:xfrm>
            <a:off x="3241217" y="3541487"/>
            <a:ext cx="11267701" cy="616583"/>
          </a:xfrm>
          <a:prstGeom prst="rect">
            <a:avLst/>
          </a:prstGeom>
        </p:spPr>
        <p:txBody>
          <a:bodyPr lIns="0" tIns="0" rIns="0" bIns="0" rtlCol="0" anchor="t">
            <a:spAutoFit/>
          </a:bodyPr>
          <a:lstStyle/>
          <a:p>
            <a:pPr algn="ctr">
              <a:lnSpc>
                <a:spcPts val="4399"/>
              </a:lnSpc>
            </a:pPr>
            <a:r>
              <a:rPr lang="en-US" sz="4399" b="1" spc="21">
                <a:solidFill>
                  <a:srgbClr val="763C00"/>
                </a:solidFill>
                <a:latin typeface="Childos Arabic Bold"/>
                <a:ea typeface="Childos Arabic Bold"/>
                <a:cs typeface="Childos Arabic Bold"/>
                <a:sym typeface="Childos Arabic Bold"/>
              </a:rPr>
              <a:t>WEEK 1 - WEEK 12</a:t>
            </a:r>
          </a:p>
        </p:txBody>
      </p:sp>
      <p:sp>
        <p:nvSpPr>
          <p:cNvPr id="7" name="TextBox 7"/>
          <p:cNvSpPr txBox="1"/>
          <p:nvPr/>
        </p:nvSpPr>
        <p:spPr>
          <a:xfrm>
            <a:off x="1934356" y="4568734"/>
            <a:ext cx="14888545" cy="4483733"/>
          </a:xfrm>
          <a:prstGeom prst="rect">
            <a:avLst/>
          </a:prstGeom>
        </p:spPr>
        <p:txBody>
          <a:bodyPr lIns="0" tIns="0" rIns="0" bIns="0" rtlCol="0" anchor="t">
            <a:spAutoFit/>
          </a:bodyPr>
          <a:lstStyle/>
          <a:p>
            <a:pPr algn="ctr">
              <a:lnSpc>
                <a:spcPts val="4399"/>
              </a:lnSpc>
            </a:pPr>
            <a:r>
              <a:rPr lang="en-US" sz="4399" b="1" u="sng" spc="21">
                <a:solidFill>
                  <a:srgbClr val="763C00"/>
                </a:solidFill>
                <a:latin typeface="Childos Arabic Bold"/>
                <a:ea typeface="Childos Arabic Bold"/>
                <a:cs typeface="Childos Arabic Bold"/>
                <a:sym typeface="Childos Arabic Bold"/>
              </a:rPr>
              <a:t>Symptoms</a:t>
            </a:r>
            <a:r>
              <a:rPr lang="en-US" sz="4399" spc="21">
                <a:solidFill>
                  <a:srgbClr val="763C00"/>
                </a:solidFill>
                <a:latin typeface="Childos Arabic"/>
                <a:ea typeface="Childos Arabic"/>
                <a:cs typeface="Childos Arabic"/>
                <a:sym typeface="Childos Arabic"/>
              </a:rPr>
              <a:t>: Morning sickness (nausea and vomiting), feeling tired, becoming sensitive to certain smells, craving particular foods, having tender or swollen breasts, and needing to pee more frequently than usual.</a:t>
            </a:r>
          </a:p>
          <a:p>
            <a:pPr algn="ctr">
              <a:lnSpc>
                <a:spcPts val="4399"/>
              </a:lnSpc>
            </a:pPr>
            <a:endParaRPr lang="en-US" sz="4399" spc="21">
              <a:solidFill>
                <a:srgbClr val="763C00"/>
              </a:solidFill>
              <a:latin typeface="Childos Arabic"/>
              <a:ea typeface="Childos Arabic"/>
              <a:cs typeface="Childos Arabic"/>
              <a:sym typeface="Childos Arabic"/>
            </a:endParaRPr>
          </a:p>
          <a:p>
            <a:pPr algn="ctr">
              <a:lnSpc>
                <a:spcPts val="4399"/>
              </a:lnSpc>
            </a:pPr>
            <a:r>
              <a:rPr lang="en-US" sz="4399" b="1" u="sng" spc="21">
                <a:solidFill>
                  <a:srgbClr val="763C00"/>
                </a:solidFill>
                <a:latin typeface="Childos Arabic Bold"/>
                <a:ea typeface="Childos Arabic Bold"/>
                <a:cs typeface="Childos Arabic Bold"/>
                <a:sym typeface="Childos Arabic Bold"/>
              </a:rPr>
              <a:t>Milestone:</a:t>
            </a:r>
            <a:r>
              <a:rPr lang="en-US" sz="4399" spc="21">
                <a:solidFill>
                  <a:srgbClr val="763C00"/>
                </a:solidFill>
                <a:latin typeface="Childos Arabic"/>
                <a:ea typeface="Childos Arabic"/>
                <a:cs typeface="Childos Arabic"/>
                <a:sym typeface="Childos Arabic"/>
              </a:rPr>
              <a:t> By the end of this trimester, the fetus is about the size of a peach </a:t>
            </a:r>
          </a:p>
          <a:p>
            <a:pPr algn="ctr">
              <a:lnSpc>
                <a:spcPts val="4399"/>
              </a:lnSpc>
            </a:pPr>
            <a:endParaRPr lang="en-US" sz="4399" spc="21">
              <a:solidFill>
                <a:srgbClr val="763C00"/>
              </a:solidFill>
              <a:latin typeface="Childos Arabic"/>
              <a:ea typeface="Childos Arabic"/>
              <a:cs typeface="Childos Arabic"/>
              <a:sym typeface="Childos Arabic"/>
            </a:endParaRPr>
          </a:p>
        </p:txBody>
      </p:sp>
      <p:sp>
        <p:nvSpPr>
          <p:cNvPr id="8" name="Freeform 8"/>
          <p:cNvSpPr/>
          <p:nvPr/>
        </p:nvSpPr>
        <p:spPr>
          <a:xfrm rot="314459">
            <a:off x="13235999" y="203155"/>
            <a:ext cx="4636394" cy="4114800"/>
          </a:xfrm>
          <a:custGeom>
            <a:avLst/>
            <a:gdLst/>
            <a:ahLst/>
            <a:cxnLst/>
            <a:rect l="l" t="t" r="r" b="b"/>
            <a:pathLst>
              <a:path w="4636394" h="4114800">
                <a:moveTo>
                  <a:pt x="0" y="0"/>
                </a:moveTo>
                <a:lnTo>
                  <a:pt x="4636394" y="0"/>
                </a:lnTo>
                <a:lnTo>
                  <a:pt x="4636394" y="4114800"/>
                </a:lnTo>
                <a:lnTo>
                  <a:pt x="0" y="4114800"/>
                </a:lnTo>
                <a:lnTo>
                  <a:pt x="0" y="0"/>
                </a:lnTo>
                <a:close/>
              </a:path>
            </a:pathLst>
          </a:custGeom>
          <a:blipFill>
            <a:blip r:embed="rId8"/>
            <a:stretch>
              <a:fillRect/>
            </a:stretch>
          </a:blipFill>
        </p:spPr>
        <p:txBody>
          <a:bodyPr/>
          <a:lstStyle/>
          <a:p>
            <a:endParaRPr lang="en-CA"/>
          </a:p>
        </p:txBody>
      </p:sp>
      <p:sp>
        <p:nvSpPr>
          <p:cNvPr id="9" name="Freeform 9"/>
          <p:cNvSpPr/>
          <p:nvPr/>
        </p:nvSpPr>
        <p:spPr>
          <a:xfrm>
            <a:off x="14508918" y="8844671"/>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9"/>
            <a:stretch>
              <a:fillRect/>
            </a:stretch>
          </a:blipFill>
        </p:spPr>
        <p:txBody>
          <a:bodyPr/>
          <a:lstStyle/>
          <a:p>
            <a:endParaRPr lang="en-CA"/>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311805" y="-19517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101122" y="1492149"/>
            <a:ext cx="16555014" cy="8794851"/>
          </a:xfrm>
          <a:custGeom>
            <a:avLst/>
            <a:gdLst/>
            <a:ahLst/>
            <a:cxnLst/>
            <a:rect l="l" t="t" r="r" b="b"/>
            <a:pathLst>
              <a:path w="16555014" h="8794851">
                <a:moveTo>
                  <a:pt x="0" y="0"/>
                </a:moveTo>
                <a:lnTo>
                  <a:pt x="16555014" y="0"/>
                </a:lnTo>
                <a:lnTo>
                  <a:pt x="16555014" y="8794851"/>
                </a:lnTo>
                <a:lnTo>
                  <a:pt x="0" y="879485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a:off x="2666377" y="1288498"/>
            <a:ext cx="11267701" cy="1337952"/>
          </a:xfrm>
          <a:prstGeom prst="rect">
            <a:avLst/>
          </a:prstGeom>
        </p:spPr>
        <p:txBody>
          <a:bodyPr lIns="0" tIns="0" rIns="0" bIns="0" rtlCol="0" anchor="t">
            <a:spAutoFit/>
          </a:bodyPr>
          <a:lstStyle/>
          <a:p>
            <a:pPr algn="ctr">
              <a:lnSpc>
                <a:spcPts val="8800"/>
              </a:lnSpc>
            </a:pPr>
            <a:r>
              <a:rPr lang="en-US" sz="8800">
                <a:solidFill>
                  <a:srgbClr val="763C00"/>
                </a:solidFill>
                <a:latin typeface="Chunk Five"/>
                <a:ea typeface="Chunk Five"/>
                <a:cs typeface="Chunk Five"/>
                <a:sym typeface="Chunk Five"/>
              </a:rPr>
              <a:t>Second Trimester</a:t>
            </a:r>
          </a:p>
        </p:txBody>
      </p:sp>
      <p:sp>
        <p:nvSpPr>
          <p:cNvPr id="6" name="Freeform 6"/>
          <p:cNvSpPr/>
          <p:nvPr/>
        </p:nvSpPr>
        <p:spPr>
          <a:xfrm rot="543990">
            <a:off x="12847128" y="361651"/>
            <a:ext cx="5608044" cy="4058822"/>
          </a:xfrm>
          <a:custGeom>
            <a:avLst/>
            <a:gdLst/>
            <a:ahLst/>
            <a:cxnLst/>
            <a:rect l="l" t="t" r="r" b="b"/>
            <a:pathLst>
              <a:path w="5608044" h="4058822">
                <a:moveTo>
                  <a:pt x="0" y="0"/>
                </a:moveTo>
                <a:lnTo>
                  <a:pt x="5608044" y="0"/>
                </a:lnTo>
                <a:lnTo>
                  <a:pt x="5608044" y="4058821"/>
                </a:lnTo>
                <a:lnTo>
                  <a:pt x="0" y="4058821"/>
                </a:lnTo>
                <a:lnTo>
                  <a:pt x="0" y="0"/>
                </a:lnTo>
                <a:close/>
              </a:path>
            </a:pathLst>
          </a:custGeom>
          <a:blipFill>
            <a:blip r:embed="rId8"/>
            <a:stretch>
              <a:fillRect/>
            </a:stretch>
          </a:blipFill>
        </p:spPr>
        <p:txBody>
          <a:bodyPr/>
          <a:lstStyle/>
          <a:p>
            <a:endParaRPr lang="en-CA"/>
          </a:p>
        </p:txBody>
      </p:sp>
      <p:sp>
        <p:nvSpPr>
          <p:cNvPr id="7" name="TextBox 7"/>
          <p:cNvSpPr txBox="1"/>
          <p:nvPr/>
        </p:nvSpPr>
        <p:spPr>
          <a:xfrm>
            <a:off x="3054665" y="3317335"/>
            <a:ext cx="11267701" cy="616583"/>
          </a:xfrm>
          <a:prstGeom prst="rect">
            <a:avLst/>
          </a:prstGeom>
        </p:spPr>
        <p:txBody>
          <a:bodyPr lIns="0" tIns="0" rIns="0" bIns="0" rtlCol="0" anchor="t">
            <a:spAutoFit/>
          </a:bodyPr>
          <a:lstStyle/>
          <a:p>
            <a:pPr algn="ctr">
              <a:lnSpc>
                <a:spcPts val="4399"/>
              </a:lnSpc>
            </a:pPr>
            <a:r>
              <a:rPr lang="en-US" sz="4399" b="1" spc="21">
                <a:solidFill>
                  <a:srgbClr val="763C00"/>
                </a:solidFill>
                <a:latin typeface="Childos Arabic Bold"/>
                <a:ea typeface="Childos Arabic Bold"/>
                <a:cs typeface="Childos Arabic Bold"/>
                <a:sym typeface="Childos Arabic Bold"/>
              </a:rPr>
              <a:t>WEEK 13 - WEEK 26</a:t>
            </a:r>
          </a:p>
        </p:txBody>
      </p:sp>
      <p:sp>
        <p:nvSpPr>
          <p:cNvPr id="8" name="TextBox 8"/>
          <p:cNvSpPr txBox="1"/>
          <p:nvPr/>
        </p:nvSpPr>
        <p:spPr>
          <a:xfrm>
            <a:off x="1799796" y="4130224"/>
            <a:ext cx="15157666" cy="5128076"/>
          </a:xfrm>
          <a:prstGeom prst="rect">
            <a:avLst/>
          </a:prstGeom>
        </p:spPr>
        <p:txBody>
          <a:bodyPr lIns="0" tIns="0" rIns="0" bIns="0" rtlCol="0" anchor="t">
            <a:spAutoFit/>
          </a:bodyPr>
          <a:lstStyle/>
          <a:p>
            <a:pPr algn="ctr">
              <a:lnSpc>
                <a:spcPts val="4479"/>
              </a:lnSpc>
            </a:pPr>
            <a:r>
              <a:rPr lang="en-US" sz="4479" b="1" u="sng" spc="22">
                <a:solidFill>
                  <a:srgbClr val="763C00"/>
                </a:solidFill>
                <a:latin typeface="Childos Arabic Bold"/>
                <a:ea typeface="Childos Arabic Bold"/>
                <a:cs typeface="Childos Arabic Bold"/>
                <a:sym typeface="Childos Arabic Bold"/>
              </a:rPr>
              <a:t>Symptoms</a:t>
            </a:r>
            <a:r>
              <a:rPr lang="en-US" sz="4479" spc="22">
                <a:solidFill>
                  <a:srgbClr val="763C00"/>
                </a:solidFill>
                <a:latin typeface="Childos Arabic"/>
                <a:ea typeface="Childos Arabic"/>
                <a:cs typeface="Childos Arabic"/>
                <a:sym typeface="Childos Arabic"/>
              </a:rPr>
              <a:t>: A pregnant person will gain weight and their belly is going to get bigger, nose congestion, dizziness, leg cramps, backaches, and dark patches on their belly and face (which will disappear after giving birth). </a:t>
            </a:r>
          </a:p>
          <a:p>
            <a:pPr algn="ctr">
              <a:lnSpc>
                <a:spcPts val="4479"/>
              </a:lnSpc>
            </a:pPr>
            <a:endParaRPr lang="en-US" sz="4479" spc="22">
              <a:solidFill>
                <a:srgbClr val="763C00"/>
              </a:solidFill>
              <a:latin typeface="Childos Arabic"/>
              <a:ea typeface="Childos Arabic"/>
              <a:cs typeface="Childos Arabic"/>
              <a:sym typeface="Childos Arabic"/>
            </a:endParaRPr>
          </a:p>
          <a:p>
            <a:pPr algn="ctr">
              <a:lnSpc>
                <a:spcPts val="4479"/>
              </a:lnSpc>
            </a:pPr>
            <a:r>
              <a:rPr lang="en-US" sz="4479" b="1" u="sng" spc="22">
                <a:solidFill>
                  <a:srgbClr val="763C00"/>
                </a:solidFill>
                <a:latin typeface="Childos Arabic Bold"/>
                <a:ea typeface="Childos Arabic Bold"/>
                <a:cs typeface="Childos Arabic Bold"/>
                <a:sym typeface="Childos Arabic Bold"/>
              </a:rPr>
              <a:t>Milestone:</a:t>
            </a:r>
            <a:r>
              <a:rPr lang="en-US" sz="4479" spc="22">
                <a:solidFill>
                  <a:srgbClr val="763C00"/>
                </a:solidFill>
                <a:latin typeface="Childos Arabic"/>
                <a:ea typeface="Childos Arabic"/>
                <a:cs typeface="Childos Arabic"/>
                <a:sym typeface="Childos Arabic"/>
              </a:rPr>
              <a:t> Healthcare professionals can often tell the sex of the fetus in this stage. By the end of this trimester, the fetus is about the size of a cantaloupe</a:t>
            </a:r>
          </a:p>
          <a:p>
            <a:pPr algn="ctr">
              <a:lnSpc>
                <a:spcPts val="4479"/>
              </a:lnSpc>
            </a:pPr>
            <a:endParaRPr lang="en-US" sz="4479" spc="22">
              <a:solidFill>
                <a:srgbClr val="763C00"/>
              </a:solidFill>
              <a:latin typeface="Childos Arabic"/>
              <a:ea typeface="Childos Arabic"/>
              <a:cs typeface="Childos Arabic"/>
              <a:sym typeface="Childos Arabic"/>
            </a:endParaRPr>
          </a:p>
        </p:txBody>
      </p:sp>
      <p:sp>
        <p:nvSpPr>
          <p:cNvPr id="9" name="Freeform 9"/>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9"/>
            <a:stretch>
              <a:fillRect/>
            </a:stretch>
          </a:blipFill>
        </p:spPr>
        <p:txBody>
          <a:bodyPr/>
          <a:lstStyle/>
          <a:p>
            <a:endParaRPr lang="en-CA"/>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311805" y="-19517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101122" y="1492149"/>
            <a:ext cx="16555014" cy="8794851"/>
          </a:xfrm>
          <a:custGeom>
            <a:avLst/>
            <a:gdLst/>
            <a:ahLst/>
            <a:cxnLst/>
            <a:rect l="l" t="t" r="r" b="b"/>
            <a:pathLst>
              <a:path w="16555014" h="8794851">
                <a:moveTo>
                  <a:pt x="0" y="0"/>
                </a:moveTo>
                <a:lnTo>
                  <a:pt x="16555014" y="0"/>
                </a:lnTo>
                <a:lnTo>
                  <a:pt x="16555014" y="8794851"/>
                </a:lnTo>
                <a:lnTo>
                  <a:pt x="0" y="879485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TextBox 5"/>
          <p:cNvSpPr txBox="1"/>
          <p:nvPr/>
        </p:nvSpPr>
        <p:spPr>
          <a:xfrm>
            <a:off x="3097343" y="980366"/>
            <a:ext cx="11267701" cy="1337952"/>
          </a:xfrm>
          <a:prstGeom prst="rect">
            <a:avLst/>
          </a:prstGeom>
        </p:spPr>
        <p:txBody>
          <a:bodyPr lIns="0" tIns="0" rIns="0" bIns="0" rtlCol="0" anchor="t">
            <a:spAutoFit/>
          </a:bodyPr>
          <a:lstStyle/>
          <a:p>
            <a:pPr algn="ctr">
              <a:lnSpc>
                <a:spcPts val="8800"/>
              </a:lnSpc>
            </a:pPr>
            <a:r>
              <a:rPr lang="en-US" sz="8800">
                <a:solidFill>
                  <a:srgbClr val="763C00"/>
                </a:solidFill>
                <a:latin typeface="Chunk Five"/>
                <a:ea typeface="Chunk Five"/>
                <a:cs typeface="Chunk Five"/>
                <a:sym typeface="Chunk Five"/>
              </a:rPr>
              <a:t>Third Trimester</a:t>
            </a:r>
          </a:p>
        </p:txBody>
      </p:sp>
      <p:sp>
        <p:nvSpPr>
          <p:cNvPr id="6" name="Freeform 6"/>
          <p:cNvSpPr/>
          <p:nvPr/>
        </p:nvSpPr>
        <p:spPr>
          <a:xfrm>
            <a:off x="13386738" y="0"/>
            <a:ext cx="3872562" cy="4197899"/>
          </a:xfrm>
          <a:custGeom>
            <a:avLst/>
            <a:gdLst/>
            <a:ahLst/>
            <a:cxnLst/>
            <a:rect l="l" t="t" r="r" b="b"/>
            <a:pathLst>
              <a:path w="3872562" h="4197899">
                <a:moveTo>
                  <a:pt x="0" y="0"/>
                </a:moveTo>
                <a:lnTo>
                  <a:pt x="3872562" y="0"/>
                </a:lnTo>
                <a:lnTo>
                  <a:pt x="3872562" y="4197899"/>
                </a:lnTo>
                <a:lnTo>
                  <a:pt x="0" y="4197899"/>
                </a:lnTo>
                <a:lnTo>
                  <a:pt x="0" y="0"/>
                </a:lnTo>
                <a:close/>
              </a:path>
            </a:pathLst>
          </a:custGeom>
          <a:blipFill>
            <a:blip r:embed="rId8"/>
            <a:stretch>
              <a:fillRect/>
            </a:stretch>
          </a:blipFill>
        </p:spPr>
        <p:txBody>
          <a:bodyPr/>
          <a:lstStyle/>
          <a:p>
            <a:endParaRPr lang="en-CA"/>
          </a:p>
        </p:txBody>
      </p:sp>
      <p:sp>
        <p:nvSpPr>
          <p:cNvPr id="7" name="TextBox 7"/>
          <p:cNvSpPr txBox="1"/>
          <p:nvPr/>
        </p:nvSpPr>
        <p:spPr>
          <a:xfrm>
            <a:off x="3744779" y="3374919"/>
            <a:ext cx="11267701" cy="616583"/>
          </a:xfrm>
          <a:prstGeom prst="rect">
            <a:avLst/>
          </a:prstGeom>
        </p:spPr>
        <p:txBody>
          <a:bodyPr lIns="0" tIns="0" rIns="0" bIns="0" rtlCol="0" anchor="t">
            <a:spAutoFit/>
          </a:bodyPr>
          <a:lstStyle/>
          <a:p>
            <a:pPr algn="ctr">
              <a:lnSpc>
                <a:spcPts val="4399"/>
              </a:lnSpc>
            </a:pPr>
            <a:r>
              <a:rPr lang="en-US" sz="4399" b="1" spc="21">
                <a:solidFill>
                  <a:srgbClr val="763C00"/>
                </a:solidFill>
                <a:latin typeface="Childos Arabic Bold"/>
                <a:ea typeface="Childos Arabic Bold"/>
                <a:cs typeface="Childos Arabic Bold"/>
                <a:sym typeface="Childos Arabic Bold"/>
              </a:rPr>
              <a:t>WEEK 27 ~ WEEK 40 </a:t>
            </a:r>
          </a:p>
        </p:txBody>
      </p:sp>
      <p:sp>
        <p:nvSpPr>
          <p:cNvPr id="8" name="TextBox 8"/>
          <p:cNvSpPr txBox="1"/>
          <p:nvPr/>
        </p:nvSpPr>
        <p:spPr>
          <a:xfrm>
            <a:off x="1934356" y="4568734"/>
            <a:ext cx="14888545" cy="4483733"/>
          </a:xfrm>
          <a:prstGeom prst="rect">
            <a:avLst/>
          </a:prstGeom>
        </p:spPr>
        <p:txBody>
          <a:bodyPr lIns="0" tIns="0" rIns="0" bIns="0" rtlCol="0" anchor="t">
            <a:spAutoFit/>
          </a:bodyPr>
          <a:lstStyle/>
          <a:p>
            <a:pPr algn="ctr">
              <a:lnSpc>
                <a:spcPts val="4399"/>
              </a:lnSpc>
            </a:pPr>
            <a:r>
              <a:rPr lang="en-US" sz="4399" b="1" u="sng" spc="21">
                <a:solidFill>
                  <a:srgbClr val="763C00"/>
                </a:solidFill>
                <a:latin typeface="Childos Arabic Bold"/>
                <a:ea typeface="Childos Arabic Bold"/>
                <a:cs typeface="Childos Arabic Bold"/>
                <a:sym typeface="Childos Arabic Bold"/>
              </a:rPr>
              <a:t>Symptoms:</a:t>
            </a:r>
            <a:r>
              <a:rPr lang="en-US" sz="4399" spc="21">
                <a:solidFill>
                  <a:srgbClr val="763C00"/>
                </a:solidFill>
                <a:latin typeface="Childos Arabic"/>
                <a:ea typeface="Childos Arabic"/>
                <a:cs typeface="Childos Arabic"/>
                <a:sym typeface="Childos Arabic"/>
              </a:rPr>
              <a:t>  Discomfort, exhaustion, shortness of breath, heartburn, and trouble sleeping. Some people experience false contractions or cramps (Practice Contractions).</a:t>
            </a:r>
          </a:p>
          <a:p>
            <a:pPr algn="ctr">
              <a:lnSpc>
                <a:spcPts val="4399"/>
              </a:lnSpc>
            </a:pPr>
            <a:endParaRPr lang="en-US" sz="4399" spc="21">
              <a:solidFill>
                <a:srgbClr val="763C00"/>
              </a:solidFill>
              <a:latin typeface="Childos Arabic"/>
              <a:ea typeface="Childos Arabic"/>
              <a:cs typeface="Childos Arabic"/>
              <a:sym typeface="Childos Arabic"/>
            </a:endParaRPr>
          </a:p>
          <a:p>
            <a:pPr algn="ctr">
              <a:lnSpc>
                <a:spcPts val="4399"/>
              </a:lnSpc>
            </a:pPr>
            <a:r>
              <a:rPr lang="en-US" sz="4399" b="1" u="sng" spc="21">
                <a:solidFill>
                  <a:srgbClr val="763C00"/>
                </a:solidFill>
                <a:latin typeface="Childos Arabic Bold"/>
                <a:ea typeface="Childos Arabic Bold"/>
                <a:cs typeface="Childos Arabic Bold"/>
                <a:sym typeface="Childos Arabic Bold"/>
              </a:rPr>
              <a:t>Milestone:</a:t>
            </a:r>
            <a:r>
              <a:rPr lang="en-US" sz="4399" spc="21">
                <a:solidFill>
                  <a:srgbClr val="763C00"/>
                </a:solidFill>
                <a:latin typeface="Childos Arabic"/>
                <a:ea typeface="Childos Arabic"/>
                <a:cs typeface="Childos Arabic"/>
                <a:sym typeface="Childos Arabic"/>
              </a:rPr>
              <a:t> The fetus grows very quickly in this stage of pregnancy!</a:t>
            </a:r>
          </a:p>
          <a:p>
            <a:pPr algn="ctr">
              <a:lnSpc>
                <a:spcPts val="4399"/>
              </a:lnSpc>
            </a:pPr>
            <a:endParaRPr lang="en-US" sz="4399" spc="21">
              <a:solidFill>
                <a:srgbClr val="763C00"/>
              </a:solidFill>
              <a:latin typeface="Childos Arabic"/>
              <a:ea typeface="Childos Arabic"/>
              <a:cs typeface="Childos Arabic"/>
              <a:sym typeface="Childos Arabic"/>
            </a:endParaRPr>
          </a:p>
          <a:p>
            <a:pPr algn="ctr">
              <a:lnSpc>
                <a:spcPts val="4399"/>
              </a:lnSpc>
            </a:pPr>
            <a:endParaRPr lang="en-US" sz="4399" spc="21">
              <a:solidFill>
                <a:srgbClr val="763C00"/>
              </a:solidFill>
              <a:latin typeface="Childos Arabic"/>
              <a:ea typeface="Childos Arabic"/>
              <a:cs typeface="Childos Arabic"/>
              <a:sym typeface="Childos Arabic"/>
            </a:endParaRPr>
          </a:p>
        </p:txBody>
      </p:sp>
      <p:sp>
        <p:nvSpPr>
          <p:cNvPr id="9" name="Freeform 9"/>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9"/>
            <a:stretch>
              <a:fillRect/>
            </a:stretch>
          </a:blipFill>
        </p:spPr>
        <p:txBody>
          <a:bodyPr/>
          <a:lstStyle/>
          <a:p>
            <a:endParaRPr lang="en-CA"/>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1324975" y="1028700"/>
            <a:ext cx="16162271" cy="8848843"/>
          </a:xfrm>
          <a:custGeom>
            <a:avLst/>
            <a:gdLst/>
            <a:ahLst/>
            <a:cxnLst/>
            <a:rect l="l" t="t" r="r" b="b"/>
            <a:pathLst>
              <a:path w="16162271" h="8848843">
                <a:moveTo>
                  <a:pt x="0" y="0"/>
                </a:moveTo>
                <a:lnTo>
                  <a:pt x="16162270" y="0"/>
                </a:lnTo>
                <a:lnTo>
                  <a:pt x="16162270" y="8848843"/>
                </a:lnTo>
                <a:lnTo>
                  <a:pt x="0" y="884884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2626314" y="2855362"/>
            <a:ext cx="13035373" cy="5967369"/>
          </a:xfrm>
          <a:prstGeom prst="rect">
            <a:avLst/>
          </a:prstGeom>
        </p:spPr>
        <p:txBody>
          <a:bodyPr lIns="0" tIns="0" rIns="0" bIns="0" rtlCol="0" anchor="t">
            <a:spAutoFit/>
          </a:bodyPr>
          <a:lstStyle/>
          <a:p>
            <a:pPr algn="ctr">
              <a:lnSpc>
                <a:spcPts val="5810"/>
              </a:lnSpc>
            </a:pPr>
            <a:r>
              <a:rPr lang="en-US" sz="5810" spc="29">
                <a:solidFill>
                  <a:srgbClr val="763C00"/>
                </a:solidFill>
                <a:latin typeface="Childos Arabic"/>
                <a:ea typeface="Childos Arabic"/>
                <a:cs typeface="Childos Arabic"/>
                <a:sym typeface="Childos Arabic"/>
              </a:rPr>
              <a:t> For a baby to grow up strong and healthy. The pregnant parent needs to:</a:t>
            </a:r>
          </a:p>
          <a:p>
            <a:pPr algn="ctr">
              <a:lnSpc>
                <a:spcPts val="5810"/>
              </a:lnSpc>
            </a:pPr>
            <a:endParaRPr lang="en-US" sz="5810" spc="29">
              <a:solidFill>
                <a:srgbClr val="763C00"/>
              </a:solidFill>
              <a:latin typeface="Childos Arabic"/>
              <a:ea typeface="Childos Arabic"/>
              <a:cs typeface="Childos Arabic"/>
              <a:sym typeface="Childos Arabic"/>
            </a:endParaRPr>
          </a:p>
          <a:p>
            <a:pPr algn="ctr">
              <a:lnSpc>
                <a:spcPts val="5810"/>
              </a:lnSpc>
            </a:pPr>
            <a:r>
              <a:rPr lang="en-US" sz="5810" spc="29">
                <a:solidFill>
                  <a:srgbClr val="763C00"/>
                </a:solidFill>
                <a:latin typeface="Childos Arabic"/>
                <a:ea typeface="Childos Arabic"/>
                <a:cs typeface="Childos Arabic"/>
                <a:sym typeface="Childos Arabic"/>
              </a:rPr>
              <a:t>Make sure they are eating well.</a:t>
            </a:r>
          </a:p>
          <a:p>
            <a:pPr algn="ctr">
              <a:lnSpc>
                <a:spcPts val="5810"/>
              </a:lnSpc>
            </a:pPr>
            <a:r>
              <a:rPr lang="en-US" sz="5810" spc="29">
                <a:solidFill>
                  <a:srgbClr val="763C00"/>
                </a:solidFill>
                <a:latin typeface="Childos Arabic"/>
                <a:ea typeface="Childos Arabic"/>
                <a:cs typeface="Childos Arabic"/>
                <a:sym typeface="Childos Arabic"/>
              </a:rPr>
              <a:t>Getting lots of rest.</a:t>
            </a:r>
          </a:p>
          <a:p>
            <a:pPr algn="ctr">
              <a:lnSpc>
                <a:spcPts val="5810"/>
              </a:lnSpc>
            </a:pPr>
            <a:r>
              <a:rPr lang="en-US" sz="5810" spc="29">
                <a:solidFill>
                  <a:srgbClr val="763C00"/>
                </a:solidFill>
                <a:latin typeface="Childos Arabic"/>
                <a:ea typeface="Childos Arabic"/>
                <a:cs typeface="Childos Arabic"/>
                <a:sym typeface="Childos Arabic"/>
              </a:rPr>
              <a:t>Moving their bodies</a:t>
            </a:r>
          </a:p>
          <a:p>
            <a:pPr algn="ctr">
              <a:lnSpc>
                <a:spcPts val="5810"/>
              </a:lnSpc>
            </a:pPr>
            <a:endParaRPr lang="en-US" sz="5810" spc="29">
              <a:solidFill>
                <a:srgbClr val="763C00"/>
              </a:solidFill>
              <a:latin typeface="Childos Arabic"/>
              <a:ea typeface="Childos Arabic"/>
              <a:cs typeface="Childos Arabic"/>
              <a:sym typeface="Childos Arabic"/>
            </a:endParaRPr>
          </a:p>
          <a:p>
            <a:pPr algn="ctr">
              <a:lnSpc>
                <a:spcPts val="5810"/>
              </a:lnSpc>
            </a:pPr>
            <a:endParaRPr lang="en-US" sz="5810" spc="29">
              <a:solidFill>
                <a:srgbClr val="763C00"/>
              </a:solidFill>
              <a:latin typeface="Childos Arabic"/>
              <a:ea typeface="Childos Arabic"/>
              <a:cs typeface="Childos Arabic"/>
              <a:sym typeface="Childos Arabic"/>
            </a:endParaRPr>
          </a:p>
        </p:txBody>
      </p:sp>
      <p:sp>
        <p:nvSpPr>
          <p:cNvPr id="4" name="Freeform 4"/>
          <p:cNvSpPr/>
          <p:nvPr/>
        </p:nvSpPr>
        <p:spPr>
          <a:xfrm rot="-414117">
            <a:off x="637014" y="6176070"/>
            <a:ext cx="3509669" cy="3503288"/>
          </a:xfrm>
          <a:custGeom>
            <a:avLst/>
            <a:gdLst/>
            <a:ahLst/>
            <a:cxnLst/>
            <a:rect l="l" t="t" r="r" b="b"/>
            <a:pathLst>
              <a:path w="3509669" h="3503288">
                <a:moveTo>
                  <a:pt x="0" y="0"/>
                </a:moveTo>
                <a:lnTo>
                  <a:pt x="3509670" y="0"/>
                </a:lnTo>
                <a:lnTo>
                  <a:pt x="3509670" y="3503287"/>
                </a:lnTo>
                <a:lnTo>
                  <a:pt x="0" y="350328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rot="660638">
            <a:off x="14146119" y="4275416"/>
            <a:ext cx="3814959" cy="3791116"/>
          </a:xfrm>
          <a:custGeom>
            <a:avLst/>
            <a:gdLst/>
            <a:ahLst/>
            <a:cxnLst/>
            <a:rect l="l" t="t" r="r" b="b"/>
            <a:pathLst>
              <a:path w="3814959" h="3791116">
                <a:moveTo>
                  <a:pt x="0" y="0"/>
                </a:moveTo>
                <a:lnTo>
                  <a:pt x="3814959" y="0"/>
                </a:lnTo>
                <a:lnTo>
                  <a:pt x="3814959" y="3791116"/>
                </a:lnTo>
                <a:lnTo>
                  <a:pt x="0" y="3791116"/>
                </a:lnTo>
                <a:lnTo>
                  <a:pt x="0" y="0"/>
                </a:lnTo>
                <a:close/>
              </a:path>
            </a:pathLst>
          </a:custGeom>
          <a:blipFill>
            <a:blip r:embed="rId6"/>
            <a:stretch>
              <a:fillRect/>
            </a:stretch>
          </a:blipFill>
        </p:spPr>
        <p:txBody>
          <a:bodyPr/>
          <a:lstStyle/>
          <a:p>
            <a:endParaRPr lang="en-CA"/>
          </a:p>
        </p:txBody>
      </p:sp>
      <p:sp>
        <p:nvSpPr>
          <p:cNvPr id="6" name="Freeform 6"/>
          <p:cNvSpPr/>
          <p:nvPr/>
        </p:nvSpPr>
        <p:spPr>
          <a:xfrm rot="-2370693">
            <a:off x="-4718276" y="1005623"/>
            <a:ext cx="10328680" cy="2122074"/>
          </a:xfrm>
          <a:custGeom>
            <a:avLst/>
            <a:gdLst/>
            <a:ahLst/>
            <a:cxnLst/>
            <a:rect l="l" t="t" r="r" b="b"/>
            <a:pathLst>
              <a:path w="10328680" h="2122074">
                <a:moveTo>
                  <a:pt x="0" y="0"/>
                </a:moveTo>
                <a:lnTo>
                  <a:pt x="10328680" y="0"/>
                </a:lnTo>
                <a:lnTo>
                  <a:pt x="10328680" y="2122074"/>
                </a:lnTo>
                <a:lnTo>
                  <a:pt x="0" y="212207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7" name="Freeform 7"/>
          <p:cNvSpPr/>
          <p:nvPr/>
        </p:nvSpPr>
        <p:spPr>
          <a:xfrm rot="-2370693">
            <a:off x="-4772166" y="1366585"/>
            <a:ext cx="11430874" cy="2348525"/>
          </a:xfrm>
          <a:custGeom>
            <a:avLst/>
            <a:gdLst/>
            <a:ahLst/>
            <a:cxnLst/>
            <a:rect l="l" t="t" r="r" b="b"/>
            <a:pathLst>
              <a:path w="11430874" h="2348525">
                <a:moveTo>
                  <a:pt x="0" y="0"/>
                </a:moveTo>
                <a:lnTo>
                  <a:pt x="11430874" y="0"/>
                </a:lnTo>
                <a:lnTo>
                  <a:pt x="11430874" y="2348525"/>
                </a:lnTo>
                <a:lnTo>
                  <a:pt x="0" y="234852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4213779" y="8648558"/>
            <a:ext cx="3679639" cy="1219484"/>
          </a:xfrm>
          <a:custGeom>
            <a:avLst/>
            <a:gdLst/>
            <a:ahLst/>
            <a:cxnLst/>
            <a:rect l="l" t="t" r="r" b="b"/>
            <a:pathLst>
              <a:path w="3679639" h="1219484">
                <a:moveTo>
                  <a:pt x="0" y="0"/>
                </a:moveTo>
                <a:lnTo>
                  <a:pt x="3679639" y="0"/>
                </a:lnTo>
                <a:lnTo>
                  <a:pt x="3679639" y="1219484"/>
                </a:lnTo>
                <a:lnTo>
                  <a:pt x="0" y="1219484"/>
                </a:lnTo>
                <a:lnTo>
                  <a:pt x="0" y="0"/>
                </a:lnTo>
                <a:close/>
              </a:path>
            </a:pathLst>
          </a:custGeom>
          <a:blipFill>
            <a:blip r:embed="rId11"/>
            <a:stretch>
              <a:fillRect l="-791" r="-791"/>
            </a:stretch>
          </a:blipFill>
        </p:spPr>
        <p:txBody>
          <a:bodyPr/>
          <a:lstStyle/>
          <a:p>
            <a:endParaRPr lang="en-CA"/>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TextBox 2"/>
          <p:cNvSpPr txBox="1"/>
          <p:nvPr/>
        </p:nvSpPr>
        <p:spPr>
          <a:xfrm>
            <a:off x="3656392" y="658813"/>
            <a:ext cx="10975216" cy="787400"/>
          </a:xfrm>
          <a:prstGeom prst="rect">
            <a:avLst/>
          </a:prstGeom>
        </p:spPr>
        <p:txBody>
          <a:bodyPr lIns="0" tIns="0" rIns="0" bIns="0" rtlCol="0" anchor="t">
            <a:spAutoFit/>
          </a:bodyPr>
          <a:lstStyle/>
          <a:p>
            <a:pPr algn="ctr">
              <a:lnSpc>
                <a:spcPts val="5499"/>
              </a:lnSpc>
            </a:pPr>
            <a:r>
              <a:rPr lang="en-US" sz="5499">
                <a:solidFill>
                  <a:srgbClr val="763C00"/>
                </a:solidFill>
                <a:latin typeface="Childos Arabic"/>
                <a:ea typeface="Childos Arabic"/>
                <a:cs typeface="Childos Arabic"/>
                <a:sym typeface="Childos Arabic"/>
              </a:rPr>
              <a:t>Let's recap what we just learned!</a:t>
            </a:r>
          </a:p>
        </p:txBody>
      </p:sp>
      <p:sp>
        <p:nvSpPr>
          <p:cNvPr id="3" name="Freeform 3"/>
          <p:cNvSpPr/>
          <p:nvPr/>
        </p:nvSpPr>
        <p:spPr>
          <a:xfrm>
            <a:off x="8296846" y="9020927"/>
            <a:ext cx="847154" cy="1096639"/>
          </a:xfrm>
          <a:custGeom>
            <a:avLst/>
            <a:gdLst/>
            <a:ahLst/>
            <a:cxnLst/>
            <a:rect l="l" t="t" r="r" b="b"/>
            <a:pathLst>
              <a:path w="847154" h="1096639">
                <a:moveTo>
                  <a:pt x="0" y="0"/>
                </a:moveTo>
                <a:lnTo>
                  <a:pt x="847154" y="0"/>
                </a:lnTo>
                <a:lnTo>
                  <a:pt x="847154" y="1096640"/>
                </a:lnTo>
                <a:lnTo>
                  <a:pt x="0" y="10966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4" name="Freeform 4"/>
          <p:cNvSpPr/>
          <p:nvPr/>
        </p:nvSpPr>
        <p:spPr>
          <a:xfrm rot="-8825951">
            <a:off x="15234818" y="-1727875"/>
            <a:ext cx="4048964" cy="4968054"/>
          </a:xfrm>
          <a:custGeom>
            <a:avLst/>
            <a:gdLst/>
            <a:ahLst/>
            <a:cxnLst/>
            <a:rect l="l" t="t" r="r" b="b"/>
            <a:pathLst>
              <a:path w="4048964" h="4968054">
                <a:moveTo>
                  <a:pt x="0" y="0"/>
                </a:moveTo>
                <a:lnTo>
                  <a:pt x="4048964" y="0"/>
                </a:lnTo>
                <a:lnTo>
                  <a:pt x="4048964" y="4968055"/>
                </a:lnTo>
                <a:lnTo>
                  <a:pt x="0" y="496805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Freeform 5"/>
          <p:cNvSpPr/>
          <p:nvPr/>
        </p:nvSpPr>
        <p:spPr>
          <a:xfrm rot="-5486519">
            <a:off x="15968769" y="3143163"/>
            <a:ext cx="4048964" cy="4968054"/>
          </a:xfrm>
          <a:custGeom>
            <a:avLst/>
            <a:gdLst/>
            <a:ahLst/>
            <a:cxnLst/>
            <a:rect l="l" t="t" r="r" b="b"/>
            <a:pathLst>
              <a:path w="4048964" h="4968054">
                <a:moveTo>
                  <a:pt x="0" y="0"/>
                </a:moveTo>
                <a:lnTo>
                  <a:pt x="4048965" y="0"/>
                </a:lnTo>
                <a:lnTo>
                  <a:pt x="4048965" y="4968054"/>
                </a:lnTo>
                <a:lnTo>
                  <a:pt x="0" y="496805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rot="-2526968">
            <a:off x="14708191" y="8223566"/>
            <a:ext cx="4048964" cy="4968054"/>
          </a:xfrm>
          <a:custGeom>
            <a:avLst/>
            <a:gdLst/>
            <a:ahLst/>
            <a:cxnLst/>
            <a:rect l="l" t="t" r="r" b="b"/>
            <a:pathLst>
              <a:path w="4048964" h="4968054">
                <a:moveTo>
                  <a:pt x="0" y="0"/>
                </a:moveTo>
                <a:lnTo>
                  <a:pt x="4048965" y="0"/>
                </a:lnTo>
                <a:lnTo>
                  <a:pt x="4048965" y="4968054"/>
                </a:lnTo>
                <a:lnTo>
                  <a:pt x="0" y="496805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7" name="Freeform 7"/>
          <p:cNvSpPr/>
          <p:nvPr/>
        </p:nvSpPr>
        <p:spPr>
          <a:xfrm rot="1368665">
            <a:off x="-531387" y="7802973"/>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8" name="Freeform 8"/>
          <p:cNvSpPr/>
          <p:nvPr/>
        </p:nvSpPr>
        <p:spPr>
          <a:xfrm rot="4195041">
            <a:off x="-1753252" y="2475170"/>
            <a:ext cx="4048964" cy="4968054"/>
          </a:xfrm>
          <a:custGeom>
            <a:avLst/>
            <a:gdLst/>
            <a:ahLst/>
            <a:cxnLst/>
            <a:rect l="l" t="t" r="r" b="b"/>
            <a:pathLst>
              <a:path w="4048964" h="4968054">
                <a:moveTo>
                  <a:pt x="0" y="0"/>
                </a:moveTo>
                <a:lnTo>
                  <a:pt x="4048965" y="0"/>
                </a:lnTo>
                <a:lnTo>
                  <a:pt x="4048965" y="4968055"/>
                </a:lnTo>
                <a:lnTo>
                  <a:pt x="0" y="496805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9" name="Freeform 9"/>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0" name="Freeform 10"/>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8"/>
            <a:stretch>
              <a:fillRect/>
            </a:stretch>
          </a:blipFill>
        </p:spPr>
        <p:txBody>
          <a:bodyPr/>
          <a:lstStyle/>
          <a:p>
            <a:endParaRPr lang="en-CA"/>
          </a:p>
        </p:txBody>
      </p:sp>
      <p:sp>
        <p:nvSpPr>
          <p:cNvPr id="11" name="TextBox 11"/>
          <p:cNvSpPr txBox="1"/>
          <p:nvPr/>
        </p:nvSpPr>
        <p:spPr>
          <a:xfrm>
            <a:off x="3656392" y="6848036"/>
            <a:ext cx="10553839" cy="1616710"/>
          </a:xfrm>
          <a:prstGeom prst="rect">
            <a:avLst/>
          </a:prstGeom>
        </p:spPr>
        <p:txBody>
          <a:bodyPr lIns="0" tIns="0" rIns="0" bIns="0" rtlCol="0" anchor="t">
            <a:spAutoFit/>
          </a:bodyPr>
          <a:lstStyle/>
          <a:p>
            <a:pPr algn="ctr">
              <a:lnSpc>
                <a:spcPts val="6439"/>
              </a:lnSpc>
            </a:pPr>
            <a:r>
              <a:rPr lang="en-US" sz="4599" u="sng">
                <a:solidFill>
                  <a:srgbClr val="763C00"/>
                </a:solidFill>
                <a:latin typeface="Arimo"/>
                <a:ea typeface="Arimo"/>
                <a:cs typeface="Arimo"/>
                <a:sym typeface="Arimo"/>
                <a:hlinkClick r:id="rId9" tooltip="https://amaze.org/video/pregnancy-stages-of-pregnancy/"/>
              </a:rPr>
              <a:t>https://amaze.org/video/pregnancy-stages-of-pregnancy/</a:t>
            </a:r>
          </a:p>
        </p:txBody>
      </p:sp>
      <p:sp>
        <p:nvSpPr>
          <p:cNvPr id="12" name="Freeform 12"/>
          <p:cNvSpPr/>
          <p:nvPr/>
        </p:nvSpPr>
        <p:spPr>
          <a:xfrm>
            <a:off x="5666925" y="1799209"/>
            <a:ext cx="6954150" cy="4537583"/>
          </a:xfrm>
          <a:custGeom>
            <a:avLst/>
            <a:gdLst/>
            <a:ahLst/>
            <a:cxnLst/>
            <a:rect l="l" t="t" r="r" b="b"/>
            <a:pathLst>
              <a:path w="6954150" h="4537583">
                <a:moveTo>
                  <a:pt x="0" y="0"/>
                </a:moveTo>
                <a:lnTo>
                  <a:pt x="6954150" y="0"/>
                </a:lnTo>
                <a:lnTo>
                  <a:pt x="6954150" y="4537583"/>
                </a:lnTo>
                <a:lnTo>
                  <a:pt x="0" y="453758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5225164" y="2360548"/>
            <a:ext cx="7839302" cy="5565904"/>
          </a:xfrm>
          <a:custGeom>
            <a:avLst/>
            <a:gdLst/>
            <a:ahLst/>
            <a:cxnLst/>
            <a:rect l="l" t="t" r="r" b="b"/>
            <a:pathLst>
              <a:path w="7839302" h="5565904">
                <a:moveTo>
                  <a:pt x="0" y="0"/>
                </a:moveTo>
                <a:lnTo>
                  <a:pt x="7839302" y="0"/>
                </a:lnTo>
                <a:lnTo>
                  <a:pt x="7839302" y="5565904"/>
                </a:lnTo>
                <a:lnTo>
                  <a:pt x="0" y="556590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548736" y="8274577"/>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rot="-3486">
            <a:off x="5773607" y="3268679"/>
            <a:ext cx="6742185" cy="4228468"/>
          </a:xfrm>
          <a:prstGeom prst="rect">
            <a:avLst/>
          </a:prstGeom>
        </p:spPr>
        <p:txBody>
          <a:bodyPr lIns="0" tIns="0" rIns="0" bIns="0" rtlCol="0" anchor="t">
            <a:spAutoFit/>
          </a:bodyPr>
          <a:lstStyle/>
          <a:p>
            <a:pPr algn="ctr">
              <a:lnSpc>
                <a:spcPts val="11059"/>
              </a:lnSpc>
              <a:spcBef>
                <a:spcPct val="0"/>
              </a:spcBef>
            </a:pPr>
            <a:r>
              <a:rPr lang="en-US" sz="7899" spc="197">
                <a:solidFill>
                  <a:srgbClr val="763C00"/>
                </a:solidFill>
                <a:latin typeface="Childos Arabic"/>
                <a:ea typeface="Childos Arabic"/>
                <a:cs typeface="Childos Arabic"/>
                <a:sym typeface="Childos Arabic"/>
              </a:rPr>
              <a:t>Welcoming a Baby to the Family</a:t>
            </a:r>
          </a:p>
        </p:txBody>
      </p:sp>
      <p:sp>
        <p:nvSpPr>
          <p:cNvPr id="7" name="Freeform 7"/>
          <p:cNvSpPr/>
          <p:nvPr/>
        </p:nvSpPr>
        <p:spPr>
          <a:xfrm>
            <a:off x="15661866" y="-1318011"/>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4079626"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1541155" y="1480293"/>
            <a:ext cx="14259627" cy="7807146"/>
          </a:xfrm>
          <a:custGeom>
            <a:avLst/>
            <a:gdLst/>
            <a:ahLst/>
            <a:cxnLst/>
            <a:rect l="l" t="t" r="r" b="b"/>
            <a:pathLst>
              <a:path w="14259627" h="7807146">
                <a:moveTo>
                  <a:pt x="0" y="0"/>
                </a:moveTo>
                <a:lnTo>
                  <a:pt x="14259627" y="0"/>
                </a:lnTo>
                <a:lnTo>
                  <a:pt x="14259627" y="7807146"/>
                </a:lnTo>
                <a:lnTo>
                  <a:pt x="0" y="780714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a:off x="14482228" y="1244686"/>
            <a:ext cx="2637109" cy="2327249"/>
          </a:xfrm>
          <a:custGeom>
            <a:avLst/>
            <a:gdLst/>
            <a:ahLst/>
            <a:cxnLst/>
            <a:rect l="l" t="t" r="r" b="b"/>
            <a:pathLst>
              <a:path w="2637109" h="2327249">
                <a:moveTo>
                  <a:pt x="0" y="0"/>
                </a:moveTo>
                <a:lnTo>
                  <a:pt x="2637109" y="0"/>
                </a:lnTo>
                <a:lnTo>
                  <a:pt x="2637109" y="2327249"/>
                </a:lnTo>
                <a:lnTo>
                  <a:pt x="0" y="23272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4651923">
            <a:off x="611743" y="6910654"/>
            <a:ext cx="2741937" cy="2886250"/>
          </a:xfrm>
          <a:custGeom>
            <a:avLst/>
            <a:gdLst/>
            <a:ahLst/>
            <a:cxnLst/>
            <a:rect l="l" t="t" r="r" b="b"/>
            <a:pathLst>
              <a:path w="2741937" h="2886250">
                <a:moveTo>
                  <a:pt x="0" y="0"/>
                </a:moveTo>
                <a:lnTo>
                  <a:pt x="2741938" y="0"/>
                </a:lnTo>
                <a:lnTo>
                  <a:pt x="2741938" y="2886250"/>
                </a:lnTo>
                <a:lnTo>
                  <a:pt x="0" y="288625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095463" y="22392"/>
            <a:ext cx="2592324" cy="4114800"/>
          </a:xfrm>
          <a:custGeom>
            <a:avLst/>
            <a:gdLst/>
            <a:ahLst/>
            <a:cxnLst/>
            <a:rect l="l" t="t" r="r" b="b"/>
            <a:pathLst>
              <a:path w="2592324" h="4114800">
                <a:moveTo>
                  <a:pt x="0" y="0"/>
                </a:moveTo>
                <a:lnTo>
                  <a:pt x="2592324" y="0"/>
                </a:lnTo>
                <a:lnTo>
                  <a:pt x="2592324"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13868826" y="3048566"/>
            <a:ext cx="4635148" cy="7991634"/>
          </a:xfrm>
          <a:custGeom>
            <a:avLst/>
            <a:gdLst/>
            <a:ahLst/>
            <a:cxnLst/>
            <a:rect l="l" t="t" r="r" b="b"/>
            <a:pathLst>
              <a:path w="4635148" h="7991634">
                <a:moveTo>
                  <a:pt x="0" y="0"/>
                </a:moveTo>
                <a:lnTo>
                  <a:pt x="4635147" y="0"/>
                </a:lnTo>
                <a:lnTo>
                  <a:pt x="4635147" y="7991633"/>
                </a:lnTo>
                <a:lnTo>
                  <a:pt x="0" y="7991633"/>
                </a:lnTo>
                <a:lnTo>
                  <a:pt x="0" y="0"/>
                </a:lnTo>
                <a:close/>
              </a:path>
            </a:pathLst>
          </a:custGeom>
          <a:blipFill>
            <a:blip r:embed="rId11"/>
            <a:stretch>
              <a:fillRect/>
            </a:stretch>
          </a:blipFill>
        </p:spPr>
        <p:txBody>
          <a:bodyPr/>
          <a:lstStyle/>
          <a:p>
            <a:endParaRPr lang="en-CA"/>
          </a:p>
        </p:txBody>
      </p:sp>
      <p:sp>
        <p:nvSpPr>
          <p:cNvPr id="7" name="TextBox 7"/>
          <p:cNvSpPr txBox="1"/>
          <p:nvPr/>
        </p:nvSpPr>
        <p:spPr>
          <a:xfrm>
            <a:off x="4026653" y="527136"/>
            <a:ext cx="10635398" cy="717550"/>
          </a:xfrm>
          <a:prstGeom prst="rect">
            <a:avLst/>
          </a:prstGeom>
        </p:spPr>
        <p:txBody>
          <a:bodyPr lIns="0" tIns="0" rIns="0" bIns="0" rtlCol="0" anchor="t">
            <a:spAutoFit/>
          </a:bodyPr>
          <a:lstStyle/>
          <a:p>
            <a:pPr algn="ctr">
              <a:lnSpc>
                <a:spcPts val="5000"/>
              </a:lnSpc>
            </a:pPr>
            <a:r>
              <a:rPr lang="en-US" sz="5000">
                <a:solidFill>
                  <a:srgbClr val="763C00"/>
                </a:solidFill>
                <a:latin typeface="Childos Arabic"/>
                <a:ea typeface="Childos Arabic"/>
                <a:cs typeface="Childos Arabic"/>
                <a:sym typeface="Childos Arabic"/>
              </a:rPr>
              <a:t>PREPARING FOR THE BABY'S ARRIVAL</a:t>
            </a:r>
          </a:p>
        </p:txBody>
      </p:sp>
      <p:sp>
        <p:nvSpPr>
          <p:cNvPr id="8" name="TextBox 8"/>
          <p:cNvSpPr txBox="1"/>
          <p:nvPr/>
        </p:nvSpPr>
        <p:spPr>
          <a:xfrm>
            <a:off x="3248774" y="2117892"/>
            <a:ext cx="10844389" cy="6863117"/>
          </a:xfrm>
          <a:prstGeom prst="rect">
            <a:avLst/>
          </a:prstGeom>
        </p:spPr>
        <p:txBody>
          <a:bodyPr lIns="0" tIns="0" rIns="0" bIns="0" rtlCol="0" anchor="t">
            <a:spAutoFit/>
          </a:bodyPr>
          <a:lstStyle/>
          <a:p>
            <a:pPr algn="ctr">
              <a:lnSpc>
                <a:spcPts val="4352"/>
              </a:lnSpc>
            </a:pPr>
            <a:r>
              <a:rPr lang="en-US" sz="4352">
                <a:solidFill>
                  <a:srgbClr val="ED2727"/>
                </a:solidFill>
                <a:latin typeface="Childos Arabic"/>
                <a:ea typeface="Childos Arabic"/>
                <a:cs typeface="Childos Arabic"/>
                <a:sym typeface="Childos Arabic"/>
              </a:rPr>
              <a:t>A baby needs food, somewhere to sleep, to be cared for, to be loved, and to be kept clean.</a:t>
            </a:r>
          </a:p>
          <a:p>
            <a:pPr algn="ctr">
              <a:lnSpc>
                <a:spcPts val="4352"/>
              </a:lnSpc>
            </a:pPr>
            <a:endParaRPr lang="en-US" sz="4352">
              <a:solidFill>
                <a:srgbClr val="ED2727"/>
              </a:solidFill>
              <a:latin typeface="Childos Arabic"/>
              <a:ea typeface="Childos Arabic"/>
              <a:cs typeface="Childos Arabic"/>
              <a:sym typeface="Childos Arabic"/>
            </a:endParaRPr>
          </a:p>
          <a:p>
            <a:pPr algn="ctr">
              <a:lnSpc>
                <a:spcPts val="4352"/>
              </a:lnSpc>
            </a:pPr>
            <a:r>
              <a:rPr lang="en-US" sz="4352">
                <a:solidFill>
                  <a:srgbClr val="ED2727"/>
                </a:solidFill>
                <a:latin typeface="Childos Arabic"/>
                <a:ea typeface="Childos Arabic"/>
                <a:cs typeface="Childos Arabic"/>
                <a:sym typeface="Childos Arabic"/>
              </a:rPr>
              <a:t>Some things we need to get before the baby comes:</a:t>
            </a:r>
          </a:p>
          <a:p>
            <a:pPr algn="ctr">
              <a:lnSpc>
                <a:spcPts val="4352"/>
              </a:lnSpc>
            </a:pPr>
            <a:endParaRPr lang="en-US" sz="4352">
              <a:solidFill>
                <a:srgbClr val="ED2727"/>
              </a:solidFill>
              <a:latin typeface="Childos Arabic"/>
              <a:ea typeface="Childos Arabic"/>
              <a:cs typeface="Childos Arabic"/>
              <a:sym typeface="Childos Arabic"/>
            </a:endParaRPr>
          </a:p>
          <a:p>
            <a:pPr algn="ctr">
              <a:lnSpc>
                <a:spcPts val="4352"/>
              </a:lnSpc>
            </a:pPr>
            <a:r>
              <a:rPr lang="en-US" sz="4352">
                <a:solidFill>
                  <a:srgbClr val="ED2727"/>
                </a:solidFill>
                <a:latin typeface="Childos Arabic"/>
                <a:ea typeface="Childos Arabic"/>
                <a:cs typeface="Childos Arabic"/>
                <a:sym typeface="Childos Arabic"/>
              </a:rPr>
              <a:t>a crib for sleep, blankets, a bottle, diapers, warm clothing, toys, wipes</a:t>
            </a:r>
          </a:p>
          <a:p>
            <a:pPr algn="ctr">
              <a:lnSpc>
                <a:spcPts val="4352"/>
              </a:lnSpc>
            </a:pPr>
            <a:endParaRPr lang="en-US" sz="4352">
              <a:solidFill>
                <a:srgbClr val="ED2727"/>
              </a:solidFill>
              <a:latin typeface="Childos Arabic"/>
              <a:ea typeface="Childos Arabic"/>
              <a:cs typeface="Childos Arabic"/>
              <a:sym typeface="Childos Arabic"/>
            </a:endParaRPr>
          </a:p>
          <a:p>
            <a:pPr algn="ctr">
              <a:lnSpc>
                <a:spcPts val="3473"/>
              </a:lnSpc>
            </a:pPr>
            <a:r>
              <a:rPr lang="en-US" sz="3473">
                <a:solidFill>
                  <a:srgbClr val="350E07"/>
                </a:solidFill>
                <a:latin typeface="Childos Arabic"/>
                <a:ea typeface="Childos Arabic"/>
                <a:cs typeface="Childos Arabic"/>
                <a:sym typeface="Childos Arabic"/>
              </a:rPr>
              <a:t>Ask the students:</a:t>
            </a:r>
          </a:p>
          <a:p>
            <a:pPr algn="ctr">
              <a:lnSpc>
                <a:spcPts val="3473"/>
              </a:lnSpc>
            </a:pPr>
            <a:r>
              <a:rPr lang="en-US" sz="3473">
                <a:solidFill>
                  <a:srgbClr val="350E07"/>
                </a:solidFill>
                <a:latin typeface="Childos Arabic"/>
                <a:ea typeface="Childos Arabic"/>
                <a:cs typeface="Childos Arabic"/>
                <a:sym typeface="Childos Arabic"/>
              </a:rPr>
              <a:t>Are there anything else we should get before the baby comes home?</a:t>
            </a:r>
          </a:p>
          <a:p>
            <a:pPr algn="ctr">
              <a:lnSpc>
                <a:spcPts val="4352"/>
              </a:lnSpc>
            </a:pPr>
            <a:r>
              <a:rPr lang="en-US" sz="4352">
                <a:solidFill>
                  <a:srgbClr val="ED2727"/>
                </a:solidFill>
                <a:latin typeface="Childos Arabic"/>
                <a:ea typeface="Childos Arabic"/>
                <a:cs typeface="Childos Arabic"/>
                <a:sym typeface="Childos Arabic"/>
              </a:rPr>
              <a:t> </a:t>
            </a:r>
          </a:p>
        </p:txBody>
      </p:sp>
      <p:sp>
        <p:nvSpPr>
          <p:cNvPr id="9" name="Freeform 9"/>
          <p:cNvSpPr/>
          <p:nvPr/>
        </p:nvSpPr>
        <p:spPr>
          <a:xfrm>
            <a:off x="14482228" y="8687198"/>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2"/>
            <a:stretch>
              <a:fillRect/>
            </a:stretch>
          </a:blipFill>
        </p:spPr>
        <p:txBody>
          <a:bodyPr/>
          <a:lstStyle/>
          <a:p>
            <a:endParaRPr lang="en-CA"/>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1324975" y="1028700"/>
            <a:ext cx="16162271" cy="8848843"/>
          </a:xfrm>
          <a:custGeom>
            <a:avLst/>
            <a:gdLst/>
            <a:ahLst/>
            <a:cxnLst/>
            <a:rect l="l" t="t" r="r" b="b"/>
            <a:pathLst>
              <a:path w="16162271" h="8848843">
                <a:moveTo>
                  <a:pt x="0" y="0"/>
                </a:moveTo>
                <a:lnTo>
                  <a:pt x="16162270" y="0"/>
                </a:lnTo>
                <a:lnTo>
                  <a:pt x="16162270" y="8848843"/>
                </a:lnTo>
                <a:lnTo>
                  <a:pt x="0" y="88488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370693">
            <a:off x="-4048908" y="623278"/>
            <a:ext cx="9657797" cy="1984238"/>
          </a:xfrm>
          <a:custGeom>
            <a:avLst/>
            <a:gdLst/>
            <a:ahLst/>
            <a:cxnLst/>
            <a:rect l="l" t="t" r="r" b="b"/>
            <a:pathLst>
              <a:path w="9657797" h="1984238">
                <a:moveTo>
                  <a:pt x="0" y="0"/>
                </a:moveTo>
                <a:lnTo>
                  <a:pt x="9657797" y="0"/>
                </a:lnTo>
                <a:lnTo>
                  <a:pt x="9657797" y="1984238"/>
                </a:lnTo>
                <a:lnTo>
                  <a:pt x="0" y="198423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2370693">
            <a:off x="-4897993" y="1405313"/>
            <a:ext cx="11034062" cy="2266998"/>
          </a:xfrm>
          <a:custGeom>
            <a:avLst/>
            <a:gdLst/>
            <a:ahLst/>
            <a:cxnLst/>
            <a:rect l="l" t="t" r="r" b="b"/>
            <a:pathLst>
              <a:path w="11034062" h="2266998">
                <a:moveTo>
                  <a:pt x="0" y="0"/>
                </a:moveTo>
                <a:lnTo>
                  <a:pt x="11034062" y="0"/>
                </a:lnTo>
                <a:lnTo>
                  <a:pt x="11034062" y="2266998"/>
                </a:lnTo>
                <a:lnTo>
                  <a:pt x="0" y="226699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rot="7309604">
            <a:off x="15774463" y="2154044"/>
            <a:ext cx="2295850" cy="2304988"/>
          </a:xfrm>
          <a:custGeom>
            <a:avLst/>
            <a:gdLst/>
            <a:ahLst/>
            <a:cxnLst/>
            <a:rect l="l" t="t" r="r" b="b"/>
            <a:pathLst>
              <a:path w="2295850" h="2304988">
                <a:moveTo>
                  <a:pt x="0" y="0"/>
                </a:moveTo>
                <a:lnTo>
                  <a:pt x="2295851" y="0"/>
                </a:lnTo>
                <a:lnTo>
                  <a:pt x="2295851" y="2304987"/>
                </a:lnTo>
                <a:lnTo>
                  <a:pt x="0" y="2304987"/>
                </a:lnTo>
                <a:lnTo>
                  <a:pt x="0" y="0"/>
                </a:lnTo>
                <a:close/>
              </a:path>
            </a:pathLst>
          </a:custGeom>
          <a:blipFill>
            <a:blip r:embed="rId9">
              <a:extLst>
                <a:ext uri="{96DAC541-7B7A-43D3-8B79-37D633B846F1}">
                  <asvg:svgBlip xmlns:asvg="http://schemas.microsoft.com/office/drawing/2016/SVG/main" r:embed="rId10"/>
                </a:ext>
              </a:extLst>
            </a:blip>
            <a:stretch>
              <a:fillRect t="-2382" b="-23300"/>
            </a:stretch>
          </a:blipFill>
        </p:spPr>
        <p:txBody>
          <a:bodyPr/>
          <a:lstStyle/>
          <a:p>
            <a:endParaRPr lang="en-CA"/>
          </a:p>
        </p:txBody>
      </p:sp>
      <p:sp>
        <p:nvSpPr>
          <p:cNvPr id="6" name="TextBox 6"/>
          <p:cNvSpPr txBox="1"/>
          <p:nvPr/>
        </p:nvSpPr>
        <p:spPr>
          <a:xfrm>
            <a:off x="2805479" y="1985051"/>
            <a:ext cx="13201262" cy="6983766"/>
          </a:xfrm>
          <a:prstGeom prst="rect">
            <a:avLst/>
          </a:prstGeom>
        </p:spPr>
        <p:txBody>
          <a:bodyPr lIns="0" tIns="0" rIns="0" bIns="0" rtlCol="0" anchor="t">
            <a:spAutoFit/>
          </a:bodyPr>
          <a:lstStyle/>
          <a:p>
            <a:pPr algn="ctr">
              <a:lnSpc>
                <a:spcPts val="5460"/>
              </a:lnSpc>
            </a:pPr>
            <a:r>
              <a:rPr lang="en-US" sz="5460" spc="27">
                <a:solidFill>
                  <a:srgbClr val="763C00"/>
                </a:solidFill>
                <a:latin typeface="Childos Arabic"/>
                <a:ea typeface="Childos Arabic"/>
                <a:cs typeface="Childos Arabic"/>
                <a:sym typeface="Childos Arabic"/>
              </a:rPr>
              <a:t>It’s normal to experience different feelings when a baby comes home.</a:t>
            </a:r>
          </a:p>
          <a:p>
            <a:pPr algn="ctr">
              <a:lnSpc>
                <a:spcPts val="5460"/>
              </a:lnSpc>
            </a:pPr>
            <a:endParaRPr lang="en-US" sz="5460" spc="27">
              <a:solidFill>
                <a:srgbClr val="763C00"/>
              </a:solidFill>
              <a:latin typeface="Childos Arabic"/>
              <a:ea typeface="Childos Arabic"/>
              <a:cs typeface="Childos Arabic"/>
              <a:sym typeface="Childos Arabic"/>
            </a:endParaRPr>
          </a:p>
          <a:p>
            <a:pPr algn="ctr">
              <a:lnSpc>
                <a:spcPts val="5460"/>
              </a:lnSpc>
            </a:pPr>
            <a:r>
              <a:rPr lang="en-US" sz="5460" spc="27">
                <a:solidFill>
                  <a:srgbClr val="763C00"/>
                </a:solidFill>
                <a:latin typeface="Childos Arabic"/>
                <a:ea typeface="Childos Arabic"/>
                <a:cs typeface="Childos Arabic"/>
                <a:sym typeface="Childos Arabic"/>
              </a:rPr>
              <a:t>You might feel excited, happy, nervous, jealous, confused. You can feel all of these at the same time. </a:t>
            </a:r>
          </a:p>
          <a:p>
            <a:pPr algn="ctr">
              <a:lnSpc>
                <a:spcPts val="5460"/>
              </a:lnSpc>
            </a:pPr>
            <a:endParaRPr lang="en-US" sz="5460" spc="27">
              <a:solidFill>
                <a:srgbClr val="763C00"/>
              </a:solidFill>
              <a:latin typeface="Childos Arabic"/>
              <a:ea typeface="Childos Arabic"/>
              <a:cs typeface="Childos Arabic"/>
              <a:sym typeface="Childos Arabic"/>
            </a:endParaRPr>
          </a:p>
          <a:p>
            <a:pPr algn="ctr">
              <a:lnSpc>
                <a:spcPts val="5460"/>
              </a:lnSpc>
            </a:pPr>
            <a:r>
              <a:rPr lang="en-US" sz="5460" spc="27">
                <a:solidFill>
                  <a:srgbClr val="763C00"/>
                </a:solidFill>
                <a:latin typeface="Childos Arabic"/>
                <a:ea typeface="Childos Arabic"/>
                <a:cs typeface="Childos Arabic"/>
                <a:sym typeface="Childos Arabic"/>
              </a:rPr>
              <a:t>All of your feelings are completely normal and it’s good to talk about it with an adult. </a:t>
            </a:r>
          </a:p>
          <a:p>
            <a:pPr algn="ctr">
              <a:lnSpc>
                <a:spcPts val="5460"/>
              </a:lnSpc>
            </a:pPr>
            <a:endParaRPr lang="en-US" sz="5460" spc="27">
              <a:solidFill>
                <a:srgbClr val="763C00"/>
              </a:solidFill>
              <a:latin typeface="Childos Arabic"/>
              <a:ea typeface="Childos Arabic"/>
              <a:cs typeface="Childos Arabic"/>
              <a:sym typeface="Childos Arabic"/>
            </a:endParaRPr>
          </a:p>
        </p:txBody>
      </p:sp>
      <p:sp>
        <p:nvSpPr>
          <p:cNvPr id="7" name="Freeform 7"/>
          <p:cNvSpPr/>
          <p:nvPr/>
        </p:nvSpPr>
        <p:spPr>
          <a:xfrm>
            <a:off x="1416692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5223571" y="3208644"/>
            <a:ext cx="7931130" cy="5631102"/>
          </a:xfrm>
          <a:custGeom>
            <a:avLst/>
            <a:gdLst/>
            <a:ahLst/>
            <a:cxnLst/>
            <a:rect l="l" t="t" r="r" b="b"/>
            <a:pathLst>
              <a:path w="7931130" h="5631102">
                <a:moveTo>
                  <a:pt x="0" y="0"/>
                </a:moveTo>
                <a:lnTo>
                  <a:pt x="7931130" y="0"/>
                </a:lnTo>
                <a:lnTo>
                  <a:pt x="7931130" y="5631102"/>
                </a:lnTo>
                <a:lnTo>
                  <a:pt x="0" y="56311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5" name="Freeform 5"/>
          <p:cNvSpPr/>
          <p:nvPr/>
        </p:nvSpPr>
        <p:spPr>
          <a:xfrm rot="-39834">
            <a:off x="5715974" y="880931"/>
            <a:ext cx="6857683" cy="1851574"/>
          </a:xfrm>
          <a:custGeom>
            <a:avLst/>
            <a:gdLst/>
            <a:ahLst/>
            <a:cxnLst/>
            <a:rect l="l" t="t" r="r" b="b"/>
            <a:pathLst>
              <a:path w="6857683" h="1851574">
                <a:moveTo>
                  <a:pt x="0" y="0"/>
                </a:moveTo>
                <a:lnTo>
                  <a:pt x="6857683" y="0"/>
                </a:lnTo>
                <a:lnTo>
                  <a:pt x="6857683" y="1851575"/>
                </a:lnTo>
                <a:lnTo>
                  <a:pt x="0" y="18515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6" name="TextBox 6"/>
          <p:cNvSpPr txBox="1"/>
          <p:nvPr/>
        </p:nvSpPr>
        <p:spPr>
          <a:xfrm rot="-3486">
            <a:off x="5708347" y="4052889"/>
            <a:ext cx="7113830" cy="6026152"/>
          </a:xfrm>
          <a:prstGeom prst="rect">
            <a:avLst/>
          </a:prstGeom>
        </p:spPr>
        <p:txBody>
          <a:bodyPr lIns="0" tIns="0" rIns="0" bIns="0" rtlCol="0" anchor="t">
            <a:spAutoFit/>
          </a:bodyPr>
          <a:lstStyle/>
          <a:p>
            <a:pPr algn="ctr">
              <a:lnSpc>
                <a:spcPts val="9100"/>
              </a:lnSpc>
            </a:pPr>
            <a:r>
              <a:rPr lang="en-US" sz="6500" spc="32">
                <a:solidFill>
                  <a:srgbClr val="763C00"/>
                </a:solidFill>
                <a:latin typeface="Childos Arabic"/>
                <a:ea typeface="Childos Arabic"/>
                <a:cs typeface="Childos Arabic"/>
                <a:sym typeface="Childos Arabic"/>
              </a:rPr>
              <a:t>CCQ Topic:</a:t>
            </a:r>
          </a:p>
          <a:p>
            <a:pPr algn="ctr">
              <a:lnSpc>
                <a:spcPts val="9100"/>
              </a:lnSpc>
            </a:pPr>
            <a:r>
              <a:rPr lang="en-US" sz="6500" spc="32">
                <a:solidFill>
                  <a:srgbClr val="763C00"/>
                </a:solidFill>
                <a:latin typeface="Childos Arabic"/>
                <a:ea typeface="Childos Arabic"/>
                <a:cs typeface="Childos Arabic"/>
                <a:sym typeface="Childos Arabic"/>
              </a:rPr>
              <a:t>Steps in Life Since Birth</a:t>
            </a:r>
          </a:p>
          <a:p>
            <a:pPr algn="ctr">
              <a:lnSpc>
                <a:spcPts val="9100"/>
              </a:lnSpc>
            </a:pPr>
            <a:r>
              <a:rPr lang="en-US" sz="6500" b="1" spc="32">
                <a:solidFill>
                  <a:srgbClr val="763C00"/>
                </a:solidFill>
                <a:latin typeface="Childos Arabic Bold"/>
                <a:ea typeface="Childos Arabic Bold"/>
                <a:cs typeface="Childos Arabic Bold"/>
                <a:sym typeface="Childos Arabic Bold"/>
              </a:rPr>
              <a:t>Pregnancy and Birth</a:t>
            </a:r>
          </a:p>
          <a:p>
            <a:pPr algn="ctr">
              <a:lnSpc>
                <a:spcPts val="11199"/>
              </a:lnSpc>
              <a:spcBef>
                <a:spcPct val="0"/>
              </a:spcBef>
            </a:pPr>
            <a:endParaRPr lang="en-US" sz="6500" b="1" spc="32">
              <a:solidFill>
                <a:srgbClr val="763C00"/>
              </a:solidFill>
              <a:latin typeface="Childos Arabic Bold"/>
              <a:ea typeface="Childos Arabic Bold"/>
              <a:cs typeface="Childos Arabic Bold"/>
              <a:sym typeface="Childos Arabic Bold"/>
            </a:endParaRPr>
          </a:p>
        </p:txBody>
      </p:sp>
      <p:sp>
        <p:nvSpPr>
          <p:cNvPr id="7" name="Freeform 7"/>
          <p:cNvSpPr/>
          <p:nvPr/>
        </p:nvSpPr>
        <p:spPr>
          <a:xfrm>
            <a:off x="14657375" y="-1318011"/>
            <a:ext cx="3982673" cy="3968191"/>
          </a:xfrm>
          <a:custGeom>
            <a:avLst/>
            <a:gdLst/>
            <a:ahLst/>
            <a:cxnLst/>
            <a:rect l="l" t="t" r="r" b="b"/>
            <a:pathLst>
              <a:path w="3982673" h="3968191">
                <a:moveTo>
                  <a:pt x="0" y="0"/>
                </a:moveTo>
                <a:lnTo>
                  <a:pt x="3982673" y="0"/>
                </a:lnTo>
                <a:lnTo>
                  <a:pt x="3982673" y="3968191"/>
                </a:lnTo>
                <a:lnTo>
                  <a:pt x="0" y="396819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8" name="Freeform 8"/>
          <p:cNvSpPr/>
          <p:nvPr/>
        </p:nvSpPr>
        <p:spPr>
          <a:xfrm>
            <a:off x="14266239"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0"/>
            <a:stretch>
              <a:fillRect/>
            </a:stretch>
          </a:blipFill>
        </p:spPr>
        <p:txBody>
          <a:bodyPr/>
          <a:lstStyle/>
          <a:p>
            <a:endParaRPr lang="en-CA"/>
          </a:p>
        </p:txBody>
      </p:sp>
      <p:sp>
        <p:nvSpPr>
          <p:cNvPr id="9" name="TextBox 9"/>
          <p:cNvSpPr txBox="1"/>
          <p:nvPr/>
        </p:nvSpPr>
        <p:spPr>
          <a:xfrm rot="-39834">
            <a:off x="7018109" y="1090076"/>
            <a:ext cx="4251536" cy="1271370"/>
          </a:xfrm>
          <a:prstGeom prst="rect">
            <a:avLst/>
          </a:prstGeom>
        </p:spPr>
        <p:txBody>
          <a:bodyPr lIns="0" tIns="0" rIns="0" bIns="0" rtlCol="0" anchor="t">
            <a:spAutoFit/>
          </a:bodyPr>
          <a:lstStyle/>
          <a:p>
            <a:pPr algn="ctr">
              <a:lnSpc>
                <a:spcPts val="8156"/>
              </a:lnSpc>
              <a:spcBef>
                <a:spcPct val="0"/>
              </a:spcBef>
            </a:pPr>
            <a:r>
              <a:rPr lang="en-US" sz="5826" spc="145">
                <a:solidFill>
                  <a:srgbClr val="763C00"/>
                </a:solidFill>
                <a:latin typeface="Childos Arabic"/>
                <a:ea typeface="Childos Arabic"/>
                <a:cs typeface="Childos Arabic"/>
                <a:sym typeface="Childos Arabic"/>
              </a:rPr>
              <a:t>Elementary 2</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169189" y="1723436"/>
            <a:ext cx="14753200" cy="8077377"/>
          </a:xfrm>
          <a:custGeom>
            <a:avLst/>
            <a:gdLst/>
            <a:ahLst/>
            <a:cxnLst/>
            <a:rect l="l" t="t" r="r" b="b"/>
            <a:pathLst>
              <a:path w="14753200" h="8077377">
                <a:moveTo>
                  <a:pt x="0" y="0"/>
                </a:moveTo>
                <a:lnTo>
                  <a:pt x="14753199" y="0"/>
                </a:lnTo>
                <a:lnTo>
                  <a:pt x="14753199" y="8077377"/>
                </a:lnTo>
                <a:lnTo>
                  <a:pt x="0" y="80773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370693">
            <a:off x="-4048908" y="623278"/>
            <a:ext cx="9657797" cy="1984238"/>
          </a:xfrm>
          <a:custGeom>
            <a:avLst/>
            <a:gdLst/>
            <a:ahLst/>
            <a:cxnLst/>
            <a:rect l="l" t="t" r="r" b="b"/>
            <a:pathLst>
              <a:path w="9657797" h="1984238">
                <a:moveTo>
                  <a:pt x="0" y="0"/>
                </a:moveTo>
                <a:lnTo>
                  <a:pt x="9657797" y="0"/>
                </a:lnTo>
                <a:lnTo>
                  <a:pt x="9657797" y="1984238"/>
                </a:lnTo>
                <a:lnTo>
                  <a:pt x="0" y="198423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2370693">
            <a:off x="-4897993" y="1405313"/>
            <a:ext cx="11034062" cy="2266998"/>
          </a:xfrm>
          <a:custGeom>
            <a:avLst/>
            <a:gdLst/>
            <a:ahLst/>
            <a:cxnLst/>
            <a:rect l="l" t="t" r="r" b="b"/>
            <a:pathLst>
              <a:path w="11034062" h="2266998">
                <a:moveTo>
                  <a:pt x="0" y="0"/>
                </a:moveTo>
                <a:lnTo>
                  <a:pt x="11034062" y="0"/>
                </a:lnTo>
                <a:lnTo>
                  <a:pt x="11034062" y="2266998"/>
                </a:lnTo>
                <a:lnTo>
                  <a:pt x="0" y="226699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rot="5068935">
            <a:off x="15339035" y="1129629"/>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9">
              <a:extLst>
                <a:ext uri="{96DAC541-7B7A-43D3-8B79-37D633B846F1}">
                  <asvg:svgBlip xmlns:asvg="http://schemas.microsoft.com/office/drawing/2016/SVG/main" r:embed="rId10"/>
                </a:ext>
              </a:extLst>
            </a:blip>
            <a:stretch>
              <a:fillRect t="-2382" b="-23300"/>
            </a:stretch>
          </a:blipFill>
        </p:spPr>
        <p:txBody>
          <a:bodyPr/>
          <a:lstStyle/>
          <a:p>
            <a:endParaRPr lang="en-CA"/>
          </a:p>
        </p:txBody>
      </p:sp>
      <p:sp>
        <p:nvSpPr>
          <p:cNvPr id="6" name="TextBox 6"/>
          <p:cNvSpPr txBox="1"/>
          <p:nvPr/>
        </p:nvSpPr>
        <p:spPr>
          <a:xfrm>
            <a:off x="2481760" y="2897478"/>
            <a:ext cx="13201262" cy="6983766"/>
          </a:xfrm>
          <a:prstGeom prst="rect">
            <a:avLst/>
          </a:prstGeom>
        </p:spPr>
        <p:txBody>
          <a:bodyPr lIns="0" tIns="0" rIns="0" bIns="0" rtlCol="0" anchor="t">
            <a:spAutoFit/>
          </a:bodyPr>
          <a:lstStyle/>
          <a:p>
            <a:pPr marL="1179015" lvl="1" indent="-589507" algn="ctr">
              <a:lnSpc>
                <a:spcPts val="5460"/>
              </a:lnSpc>
              <a:buFont typeface="Arial"/>
              <a:buChar char="•"/>
            </a:pPr>
            <a:r>
              <a:rPr lang="en-US" sz="5460" spc="27">
                <a:solidFill>
                  <a:srgbClr val="763C00"/>
                </a:solidFill>
                <a:latin typeface="Childos Arabic"/>
                <a:ea typeface="Childos Arabic"/>
                <a:cs typeface="Childos Arabic"/>
                <a:sym typeface="Childos Arabic"/>
              </a:rPr>
              <a:t>How could a brother or sister feel when a new baby comes home?</a:t>
            </a:r>
          </a:p>
          <a:p>
            <a:pPr marL="1179015" lvl="1" indent="-589507" algn="ctr">
              <a:lnSpc>
                <a:spcPts val="5460"/>
              </a:lnSpc>
              <a:buFont typeface="Arial"/>
              <a:buChar char="•"/>
            </a:pPr>
            <a:r>
              <a:rPr lang="en-US" sz="5460" spc="27">
                <a:solidFill>
                  <a:srgbClr val="763C00"/>
                </a:solidFill>
                <a:latin typeface="Childos Arabic"/>
                <a:ea typeface="Childos Arabic"/>
                <a:cs typeface="Childos Arabic"/>
                <a:sym typeface="Childos Arabic"/>
              </a:rPr>
              <a:t>What are some things parents would need to do to prepare before baby comes home?</a:t>
            </a:r>
          </a:p>
          <a:p>
            <a:pPr marL="1179015" lvl="1" indent="-589507" algn="ctr">
              <a:lnSpc>
                <a:spcPts val="5460"/>
              </a:lnSpc>
              <a:buFont typeface="Arial"/>
              <a:buChar char="•"/>
            </a:pPr>
            <a:r>
              <a:rPr lang="en-US" sz="5460" spc="27">
                <a:solidFill>
                  <a:srgbClr val="763C00"/>
                </a:solidFill>
                <a:latin typeface="Childos Arabic"/>
                <a:ea typeface="Childos Arabic"/>
                <a:cs typeface="Childos Arabic"/>
                <a:sym typeface="Childos Arabic"/>
              </a:rPr>
              <a:t>How could a brother or sister help their parents with the new baby?</a:t>
            </a:r>
          </a:p>
          <a:p>
            <a:pPr marL="1179015" lvl="1" indent="-589507" algn="ctr">
              <a:lnSpc>
                <a:spcPts val="5460"/>
              </a:lnSpc>
              <a:buFont typeface="Arial"/>
              <a:buChar char="•"/>
            </a:pPr>
            <a:r>
              <a:rPr lang="en-US" sz="5460" spc="27">
                <a:solidFill>
                  <a:srgbClr val="763C00"/>
                </a:solidFill>
                <a:latin typeface="Childos Arabic"/>
                <a:ea typeface="Childos Arabic"/>
                <a:cs typeface="Childos Arabic"/>
                <a:sym typeface="Childos Arabic"/>
              </a:rPr>
              <a:t>What could be more difficult for a person who is pregnant?</a:t>
            </a:r>
          </a:p>
          <a:p>
            <a:pPr algn="ctr">
              <a:lnSpc>
                <a:spcPts val="5460"/>
              </a:lnSpc>
            </a:pPr>
            <a:endParaRPr lang="en-US" sz="5460" spc="27">
              <a:solidFill>
                <a:srgbClr val="763C00"/>
              </a:solidFill>
              <a:latin typeface="Childos Arabic"/>
              <a:ea typeface="Childos Arabic"/>
              <a:cs typeface="Childos Arabic"/>
              <a:sym typeface="Childos Arabic"/>
            </a:endParaRPr>
          </a:p>
        </p:txBody>
      </p:sp>
      <p:sp>
        <p:nvSpPr>
          <p:cNvPr id="7" name="TextBox 7"/>
          <p:cNvSpPr txBox="1"/>
          <p:nvPr/>
        </p:nvSpPr>
        <p:spPr>
          <a:xfrm>
            <a:off x="3508480" y="716961"/>
            <a:ext cx="11355008" cy="960759"/>
          </a:xfrm>
          <a:prstGeom prst="rect">
            <a:avLst/>
          </a:prstGeom>
        </p:spPr>
        <p:txBody>
          <a:bodyPr lIns="0" tIns="0" rIns="0" bIns="0" rtlCol="0" anchor="t">
            <a:spAutoFit/>
          </a:bodyPr>
          <a:lstStyle/>
          <a:p>
            <a:pPr algn="ctr">
              <a:lnSpc>
                <a:spcPts val="6700"/>
              </a:lnSpc>
            </a:pPr>
            <a:r>
              <a:rPr lang="en-US" sz="6700">
                <a:solidFill>
                  <a:srgbClr val="763C00"/>
                </a:solidFill>
                <a:latin typeface="Childos Arabic"/>
                <a:ea typeface="Childos Arabic"/>
                <a:cs typeface="Childos Arabic"/>
                <a:sym typeface="Childos Arabic"/>
              </a:rPr>
              <a:t>Class Discussion - Questions</a:t>
            </a:r>
          </a:p>
        </p:txBody>
      </p:sp>
      <p:sp>
        <p:nvSpPr>
          <p:cNvPr id="8" name="Freeform 8"/>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rot="9215944">
            <a:off x="-442713"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2682415" y="1792395"/>
            <a:ext cx="12923169" cy="7075435"/>
          </a:xfrm>
          <a:custGeom>
            <a:avLst/>
            <a:gdLst/>
            <a:ahLst/>
            <a:cxnLst/>
            <a:rect l="l" t="t" r="r" b="b"/>
            <a:pathLst>
              <a:path w="12923169" h="7075435">
                <a:moveTo>
                  <a:pt x="0" y="0"/>
                </a:moveTo>
                <a:lnTo>
                  <a:pt x="12923170" y="0"/>
                </a:lnTo>
                <a:lnTo>
                  <a:pt x="12923170" y="7075435"/>
                </a:lnTo>
                <a:lnTo>
                  <a:pt x="0" y="707543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TextBox 4"/>
          <p:cNvSpPr txBox="1"/>
          <p:nvPr/>
        </p:nvSpPr>
        <p:spPr>
          <a:xfrm>
            <a:off x="3446065" y="3383026"/>
            <a:ext cx="11395871" cy="6066440"/>
          </a:xfrm>
          <a:prstGeom prst="rect">
            <a:avLst/>
          </a:prstGeom>
        </p:spPr>
        <p:txBody>
          <a:bodyPr lIns="0" tIns="0" rIns="0" bIns="0" rtlCol="0" anchor="t">
            <a:spAutoFit/>
          </a:bodyPr>
          <a:lstStyle/>
          <a:p>
            <a:pPr algn="ctr">
              <a:lnSpc>
                <a:spcPts val="7836"/>
              </a:lnSpc>
            </a:pPr>
            <a:r>
              <a:rPr lang="en-US" sz="7836">
                <a:solidFill>
                  <a:srgbClr val="763C00"/>
                </a:solidFill>
                <a:latin typeface="Childos Arabic"/>
                <a:ea typeface="Childos Arabic"/>
                <a:cs typeface="Childos Arabic"/>
                <a:sym typeface="Childos Arabic"/>
              </a:rPr>
              <a:t>WHAT DID YOU LEARN TODAY ABOUT PREGNANCY?</a:t>
            </a:r>
          </a:p>
          <a:p>
            <a:pPr algn="ctr">
              <a:lnSpc>
                <a:spcPts val="7836"/>
              </a:lnSpc>
            </a:pPr>
            <a:endParaRPr lang="en-US" sz="7836">
              <a:solidFill>
                <a:srgbClr val="763C00"/>
              </a:solidFill>
              <a:latin typeface="Childos Arabic"/>
              <a:ea typeface="Childos Arabic"/>
              <a:cs typeface="Childos Arabic"/>
              <a:sym typeface="Childos Arabic"/>
            </a:endParaRPr>
          </a:p>
          <a:p>
            <a:pPr algn="ctr">
              <a:lnSpc>
                <a:spcPts val="7836"/>
              </a:lnSpc>
            </a:pPr>
            <a:endParaRPr lang="en-US" sz="7836">
              <a:solidFill>
                <a:srgbClr val="763C00"/>
              </a:solidFill>
              <a:latin typeface="Childos Arabic"/>
              <a:ea typeface="Childos Arabic"/>
              <a:cs typeface="Childos Arabic"/>
              <a:sym typeface="Childos Arabic"/>
            </a:endParaRPr>
          </a:p>
          <a:p>
            <a:pPr algn="ctr">
              <a:lnSpc>
                <a:spcPts val="7836"/>
              </a:lnSpc>
            </a:pPr>
            <a:endParaRPr lang="en-US" sz="7836">
              <a:solidFill>
                <a:srgbClr val="763C00"/>
              </a:solidFill>
              <a:latin typeface="Childos Arabic"/>
              <a:ea typeface="Childos Arabic"/>
              <a:cs typeface="Childos Arabic"/>
              <a:sym typeface="Childos Arabic"/>
            </a:endParaRPr>
          </a:p>
        </p:txBody>
      </p:sp>
      <p:sp>
        <p:nvSpPr>
          <p:cNvPr id="5" name="Freeform 5"/>
          <p:cNvSpPr/>
          <p:nvPr/>
        </p:nvSpPr>
        <p:spPr>
          <a:xfrm>
            <a:off x="11263296" y="5593702"/>
            <a:ext cx="3578640" cy="4693298"/>
          </a:xfrm>
          <a:custGeom>
            <a:avLst/>
            <a:gdLst/>
            <a:ahLst/>
            <a:cxnLst/>
            <a:rect l="l" t="t" r="r" b="b"/>
            <a:pathLst>
              <a:path w="3578640" h="4693298">
                <a:moveTo>
                  <a:pt x="0" y="0"/>
                </a:moveTo>
                <a:lnTo>
                  <a:pt x="3578639" y="0"/>
                </a:lnTo>
                <a:lnTo>
                  <a:pt x="3578639" y="4693298"/>
                </a:lnTo>
                <a:lnTo>
                  <a:pt x="0" y="469329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6" name="Freeform 6"/>
          <p:cNvSpPr/>
          <p:nvPr/>
        </p:nvSpPr>
        <p:spPr>
          <a:xfrm rot="1235572">
            <a:off x="11693738" y="88377"/>
            <a:ext cx="9153590" cy="1880647"/>
          </a:xfrm>
          <a:custGeom>
            <a:avLst/>
            <a:gdLst/>
            <a:ahLst/>
            <a:cxnLst/>
            <a:rect l="l" t="t" r="r" b="b"/>
            <a:pathLst>
              <a:path w="9153590" h="1880647">
                <a:moveTo>
                  <a:pt x="0" y="0"/>
                </a:moveTo>
                <a:lnTo>
                  <a:pt x="9153590" y="0"/>
                </a:lnTo>
                <a:lnTo>
                  <a:pt x="9153590" y="1880646"/>
                </a:lnTo>
                <a:lnTo>
                  <a:pt x="0" y="18806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7" name="Freeform 7"/>
          <p:cNvSpPr/>
          <p:nvPr/>
        </p:nvSpPr>
        <p:spPr>
          <a:xfrm>
            <a:off x="14682805" y="-784488"/>
            <a:ext cx="3069850" cy="3058687"/>
          </a:xfrm>
          <a:custGeom>
            <a:avLst/>
            <a:gdLst/>
            <a:ahLst/>
            <a:cxnLst/>
            <a:rect l="l" t="t" r="r" b="b"/>
            <a:pathLst>
              <a:path w="3069850" h="3058687">
                <a:moveTo>
                  <a:pt x="0" y="0"/>
                </a:moveTo>
                <a:lnTo>
                  <a:pt x="3069850" y="0"/>
                </a:lnTo>
                <a:lnTo>
                  <a:pt x="3069850" y="3058688"/>
                </a:lnTo>
                <a:lnTo>
                  <a:pt x="0" y="305868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8" name="Freeform 8"/>
          <p:cNvSpPr/>
          <p:nvPr/>
        </p:nvSpPr>
        <p:spPr>
          <a:xfrm>
            <a:off x="0" y="6683499"/>
            <a:ext cx="3501768" cy="4716186"/>
          </a:xfrm>
          <a:custGeom>
            <a:avLst/>
            <a:gdLst/>
            <a:ahLst/>
            <a:cxnLst/>
            <a:rect l="l" t="t" r="r" b="b"/>
            <a:pathLst>
              <a:path w="3501768" h="4716186">
                <a:moveTo>
                  <a:pt x="0" y="0"/>
                </a:moveTo>
                <a:lnTo>
                  <a:pt x="3501768" y="0"/>
                </a:lnTo>
                <a:lnTo>
                  <a:pt x="3501768" y="4716186"/>
                </a:lnTo>
                <a:lnTo>
                  <a:pt x="0" y="471618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9" name="Freeform 9"/>
          <p:cNvSpPr/>
          <p:nvPr/>
        </p:nvSpPr>
        <p:spPr>
          <a:xfrm>
            <a:off x="1824029" y="7456550"/>
            <a:ext cx="2675599" cy="3603501"/>
          </a:xfrm>
          <a:custGeom>
            <a:avLst/>
            <a:gdLst/>
            <a:ahLst/>
            <a:cxnLst/>
            <a:rect l="l" t="t" r="r" b="b"/>
            <a:pathLst>
              <a:path w="2675599" h="3603501">
                <a:moveTo>
                  <a:pt x="0" y="0"/>
                </a:moveTo>
                <a:lnTo>
                  <a:pt x="2675600" y="0"/>
                </a:lnTo>
                <a:lnTo>
                  <a:pt x="2675600" y="3603500"/>
                </a:lnTo>
                <a:lnTo>
                  <a:pt x="0" y="36035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sp>
        <p:nvSpPr>
          <p:cNvPr id="10" name="Freeform 10"/>
          <p:cNvSpPr/>
          <p:nvPr/>
        </p:nvSpPr>
        <p:spPr>
          <a:xfrm>
            <a:off x="3661127" y="8722571"/>
            <a:ext cx="2323178" cy="3128859"/>
          </a:xfrm>
          <a:custGeom>
            <a:avLst/>
            <a:gdLst/>
            <a:ahLst/>
            <a:cxnLst/>
            <a:rect l="l" t="t" r="r" b="b"/>
            <a:pathLst>
              <a:path w="2323178" h="3128859">
                <a:moveTo>
                  <a:pt x="0" y="0"/>
                </a:moveTo>
                <a:lnTo>
                  <a:pt x="2323178" y="0"/>
                </a:lnTo>
                <a:lnTo>
                  <a:pt x="2323178" y="3128858"/>
                </a:lnTo>
                <a:lnTo>
                  <a:pt x="0" y="312885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1" name="Freeform 11"/>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6"/>
            <a:stretch>
              <a:fillRect/>
            </a:stretch>
          </a:blipFill>
        </p:spPr>
        <p:txBody>
          <a:bodyPr/>
          <a:lstStyle/>
          <a:p>
            <a:endParaRPr lang="en-CA"/>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1121030" y="1452934"/>
            <a:ext cx="16045939" cy="7381132"/>
          </a:xfrm>
          <a:custGeom>
            <a:avLst/>
            <a:gdLst/>
            <a:ahLst/>
            <a:cxnLst/>
            <a:rect l="l" t="t" r="r" b="b"/>
            <a:pathLst>
              <a:path w="16045939" h="7381132">
                <a:moveTo>
                  <a:pt x="0" y="0"/>
                </a:moveTo>
                <a:lnTo>
                  <a:pt x="16045940" y="0"/>
                </a:lnTo>
                <a:lnTo>
                  <a:pt x="16045940" y="7381132"/>
                </a:lnTo>
                <a:lnTo>
                  <a:pt x="0" y="73811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TextBox 3"/>
          <p:cNvSpPr txBox="1"/>
          <p:nvPr/>
        </p:nvSpPr>
        <p:spPr>
          <a:xfrm>
            <a:off x="3970764" y="2459025"/>
            <a:ext cx="11258810" cy="1425839"/>
          </a:xfrm>
          <a:prstGeom prst="rect">
            <a:avLst/>
          </a:prstGeom>
        </p:spPr>
        <p:txBody>
          <a:bodyPr lIns="0" tIns="0" rIns="0" bIns="0" rtlCol="0" anchor="t">
            <a:spAutoFit/>
          </a:bodyPr>
          <a:lstStyle/>
          <a:p>
            <a:pPr algn="ctr">
              <a:lnSpc>
                <a:spcPts val="10010"/>
              </a:lnSpc>
            </a:pPr>
            <a:r>
              <a:rPr lang="en-US" sz="10010">
                <a:solidFill>
                  <a:srgbClr val="763C00"/>
                </a:solidFill>
                <a:latin typeface="Childos Arabic"/>
                <a:ea typeface="Childos Arabic"/>
                <a:cs typeface="Childos Arabic"/>
                <a:sym typeface="Childos Arabic"/>
              </a:rPr>
              <a:t>Don't forget</a:t>
            </a:r>
          </a:p>
        </p:txBody>
      </p:sp>
      <p:sp>
        <p:nvSpPr>
          <p:cNvPr id="4" name="TextBox 4"/>
          <p:cNvSpPr txBox="1"/>
          <p:nvPr/>
        </p:nvSpPr>
        <p:spPr>
          <a:xfrm>
            <a:off x="2950624" y="4147797"/>
            <a:ext cx="13299090" cy="3019425"/>
          </a:xfrm>
          <a:prstGeom prst="rect">
            <a:avLst/>
          </a:prstGeom>
        </p:spPr>
        <p:txBody>
          <a:bodyPr lIns="0" tIns="0" rIns="0" bIns="0" rtlCol="0" anchor="t">
            <a:spAutoFit/>
          </a:bodyPr>
          <a:lstStyle/>
          <a:p>
            <a:pPr algn="ctr">
              <a:lnSpc>
                <a:spcPts val="5856"/>
              </a:lnSpc>
            </a:pPr>
            <a:r>
              <a:rPr lang="en-US" sz="4880" spc="122">
                <a:solidFill>
                  <a:srgbClr val="763C00"/>
                </a:solidFill>
                <a:latin typeface="Childos Arabic"/>
                <a:ea typeface="Childos Arabic"/>
                <a:cs typeface="Childos Arabic"/>
                <a:sym typeface="Childos Arabic"/>
              </a:rPr>
              <a:t>If you have any more questions or want to talk about your feelings, you can speak to your parents, guardians, teachers, or another adult you trust. </a:t>
            </a:r>
          </a:p>
        </p:txBody>
      </p:sp>
      <p:sp>
        <p:nvSpPr>
          <p:cNvPr id="5" name="Freeform 5"/>
          <p:cNvSpPr/>
          <p:nvPr/>
        </p:nvSpPr>
        <p:spPr>
          <a:xfrm rot="4007883">
            <a:off x="13727753" y="1028700"/>
            <a:ext cx="2295850" cy="2304988"/>
          </a:xfrm>
          <a:custGeom>
            <a:avLst/>
            <a:gdLst/>
            <a:ahLst/>
            <a:cxnLst/>
            <a:rect l="l" t="t" r="r" b="b"/>
            <a:pathLst>
              <a:path w="2295850" h="2304988">
                <a:moveTo>
                  <a:pt x="0" y="0"/>
                </a:moveTo>
                <a:lnTo>
                  <a:pt x="2295850" y="0"/>
                </a:lnTo>
                <a:lnTo>
                  <a:pt x="2295850" y="2304988"/>
                </a:lnTo>
                <a:lnTo>
                  <a:pt x="0" y="2304988"/>
                </a:lnTo>
                <a:lnTo>
                  <a:pt x="0" y="0"/>
                </a:lnTo>
                <a:close/>
              </a:path>
            </a:pathLst>
          </a:custGeom>
          <a:blipFill>
            <a:blip r:embed="rId4">
              <a:extLst>
                <a:ext uri="{96DAC541-7B7A-43D3-8B79-37D633B846F1}">
                  <asvg:svgBlip xmlns:asvg="http://schemas.microsoft.com/office/drawing/2016/SVG/main" r:embed="rId5"/>
                </a:ext>
              </a:extLst>
            </a:blip>
            <a:stretch>
              <a:fillRect t="-2382" b="-23300"/>
            </a:stretch>
          </a:blipFill>
        </p:spPr>
        <p:txBody>
          <a:bodyPr/>
          <a:lstStyle/>
          <a:p>
            <a:endParaRPr lang="en-CA"/>
          </a:p>
        </p:txBody>
      </p:sp>
      <p:sp>
        <p:nvSpPr>
          <p:cNvPr id="6" name="Freeform 6"/>
          <p:cNvSpPr/>
          <p:nvPr/>
        </p:nvSpPr>
        <p:spPr>
          <a:xfrm rot="-5400000">
            <a:off x="-5030052" y="3898702"/>
            <a:ext cx="12117503" cy="2489596"/>
          </a:xfrm>
          <a:custGeom>
            <a:avLst/>
            <a:gdLst/>
            <a:ahLst/>
            <a:cxnLst/>
            <a:rect l="l" t="t" r="r" b="b"/>
            <a:pathLst>
              <a:path w="12117503" h="2489596">
                <a:moveTo>
                  <a:pt x="0" y="0"/>
                </a:moveTo>
                <a:lnTo>
                  <a:pt x="12117504" y="0"/>
                </a:lnTo>
                <a:lnTo>
                  <a:pt x="12117504" y="2489596"/>
                </a:lnTo>
                <a:lnTo>
                  <a:pt x="0" y="248959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7" name="Freeform 7"/>
          <p:cNvSpPr/>
          <p:nvPr/>
        </p:nvSpPr>
        <p:spPr>
          <a:xfrm>
            <a:off x="503561" y="0"/>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1489091" y="7774624"/>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9" name="Freeform 9"/>
          <p:cNvSpPr/>
          <p:nvPr/>
        </p:nvSpPr>
        <p:spPr>
          <a:xfrm>
            <a:off x="14204034"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0"/>
            <a:stretch>
              <a:fillRect/>
            </a:stretch>
          </a:blipFill>
        </p:spPr>
        <p:txBody>
          <a:bodyPr/>
          <a:lstStyle/>
          <a:p>
            <a:endParaRPr lang="en-CA"/>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rot="-3016826" flipH="1">
            <a:off x="-925115" y="6324173"/>
            <a:ext cx="4621853" cy="4354171"/>
          </a:xfrm>
          <a:custGeom>
            <a:avLst/>
            <a:gdLst/>
            <a:ahLst/>
            <a:cxnLst/>
            <a:rect l="l" t="t" r="r" b="b"/>
            <a:pathLst>
              <a:path w="4621853" h="4354171">
                <a:moveTo>
                  <a:pt x="4621853" y="0"/>
                </a:moveTo>
                <a:lnTo>
                  <a:pt x="0" y="0"/>
                </a:lnTo>
                <a:lnTo>
                  <a:pt x="0" y="4354171"/>
                </a:lnTo>
                <a:lnTo>
                  <a:pt x="4621853" y="4354171"/>
                </a:lnTo>
                <a:lnTo>
                  <a:pt x="4621853"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grpSp>
        <p:nvGrpSpPr>
          <p:cNvPr id="3" name="Group 3"/>
          <p:cNvGrpSpPr/>
          <p:nvPr/>
        </p:nvGrpSpPr>
        <p:grpSpPr>
          <a:xfrm>
            <a:off x="5248009" y="2253254"/>
            <a:ext cx="12285532" cy="6504669"/>
            <a:chOff x="0" y="0"/>
            <a:chExt cx="13279545" cy="7030957"/>
          </a:xfrm>
        </p:grpSpPr>
        <p:sp>
          <p:nvSpPr>
            <p:cNvPr id="4" name="Freeform 4"/>
            <p:cNvSpPr/>
            <p:nvPr/>
          </p:nvSpPr>
          <p:spPr>
            <a:xfrm>
              <a:off x="0" y="0"/>
              <a:ext cx="13279546" cy="7030957"/>
            </a:xfrm>
            <a:custGeom>
              <a:avLst/>
              <a:gdLst/>
              <a:ahLst/>
              <a:cxnLst/>
              <a:rect l="l" t="t" r="r" b="b"/>
              <a:pathLst>
                <a:path w="13279546" h="7030957">
                  <a:moveTo>
                    <a:pt x="13155085" y="7030957"/>
                  </a:moveTo>
                  <a:lnTo>
                    <a:pt x="124460" y="7030957"/>
                  </a:lnTo>
                  <a:cubicBezTo>
                    <a:pt x="55880" y="7030957"/>
                    <a:pt x="0" y="6975077"/>
                    <a:pt x="0" y="6906497"/>
                  </a:cubicBezTo>
                  <a:lnTo>
                    <a:pt x="0" y="124460"/>
                  </a:lnTo>
                  <a:cubicBezTo>
                    <a:pt x="0" y="55880"/>
                    <a:pt x="55880" y="0"/>
                    <a:pt x="124460" y="0"/>
                  </a:cubicBezTo>
                  <a:lnTo>
                    <a:pt x="13155085" y="0"/>
                  </a:lnTo>
                  <a:cubicBezTo>
                    <a:pt x="13223666" y="0"/>
                    <a:pt x="13279546" y="55880"/>
                    <a:pt x="13279546" y="124460"/>
                  </a:cubicBezTo>
                  <a:lnTo>
                    <a:pt x="13279546" y="6906497"/>
                  </a:lnTo>
                  <a:cubicBezTo>
                    <a:pt x="13279546" y="6975077"/>
                    <a:pt x="13223666" y="7030957"/>
                    <a:pt x="13155085" y="7030957"/>
                  </a:cubicBezTo>
                  <a:close/>
                </a:path>
              </a:pathLst>
            </a:custGeom>
            <a:solidFill>
              <a:srgbClr val="763C00"/>
            </a:solidFill>
          </p:spPr>
          <p:txBody>
            <a:bodyPr/>
            <a:lstStyle/>
            <a:p>
              <a:endParaRPr lang="en-CA"/>
            </a:p>
          </p:txBody>
        </p:sp>
      </p:grpSp>
      <p:sp>
        <p:nvSpPr>
          <p:cNvPr id="5" name="Freeform 5"/>
          <p:cNvSpPr/>
          <p:nvPr/>
        </p:nvSpPr>
        <p:spPr>
          <a:xfrm rot="3768278" flipV="1">
            <a:off x="1890124" y="4381102"/>
            <a:ext cx="2182442" cy="2248974"/>
          </a:xfrm>
          <a:custGeom>
            <a:avLst/>
            <a:gdLst/>
            <a:ahLst/>
            <a:cxnLst/>
            <a:rect l="l" t="t" r="r" b="b"/>
            <a:pathLst>
              <a:path w="2182442" h="2248974">
                <a:moveTo>
                  <a:pt x="0" y="2248974"/>
                </a:moveTo>
                <a:lnTo>
                  <a:pt x="2182442" y="2248974"/>
                </a:lnTo>
                <a:lnTo>
                  <a:pt x="2182442" y="0"/>
                </a:lnTo>
                <a:lnTo>
                  <a:pt x="0" y="0"/>
                </a:lnTo>
                <a:lnTo>
                  <a:pt x="0" y="224897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6" name="Freeform 6"/>
          <p:cNvSpPr/>
          <p:nvPr/>
        </p:nvSpPr>
        <p:spPr>
          <a:xfrm>
            <a:off x="-105654" y="4125642"/>
            <a:ext cx="2388181" cy="2397686"/>
          </a:xfrm>
          <a:custGeom>
            <a:avLst/>
            <a:gdLst/>
            <a:ahLst/>
            <a:cxnLst/>
            <a:rect l="l" t="t" r="r" b="b"/>
            <a:pathLst>
              <a:path w="2388181" h="2397686">
                <a:moveTo>
                  <a:pt x="0" y="0"/>
                </a:moveTo>
                <a:lnTo>
                  <a:pt x="2388181" y="0"/>
                </a:lnTo>
                <a:lnTo>
                  <a:pt x="2388181" y="2397686"/>
                </a:lnTo>
                <a:lnTo>
                  <a:pt x="0" y="2397686"/>
                </a:lnTo>
                <a:lnTo>
                  <a:pt x="0" y="0"/>
                </a:lnTo>
                <a:close/>
              </a:path>
            </a:pathLst>
          </a:custGeom>
          <a:blipFill>
            <a:blip r:embed="rId6">
              <a:extLst>
                <a:ext uri="{96DAC541-7B7A-43D3-8B79-37D633B846F1}">
                  <asvg:svgBlip xmlns:asvg="http://schemas.microsoft.com/office/drawing/2016/SVG/main" r:embed="rId7"/>
                </a:ext>
              </a:extLst>
            </a:blip>
            <a:stretch>
              <a:fillRect t="-2382" b="-23300"/>
            </a:stretch>
          </a:blipFill>
        </p:spPr>
        <p:txBody>
          <a:bodyPr/>
          <a:lstStyle/>
          <a:p>
            <a:endParaRPr lang="en-CA"/>
          </a:p>
        </p:txBody>
      </p:sp>
      <p:sp>
        <p:nvSpPr>
          <p:cNvPr id="7" name="Freeform 7"/>
          <p:cNvSpPr/>
          <p:nvPr/>
        </p:nvSpPr>
        <p:spPr>
          <a:xfrm>
            <a:off x="2282527" y="1513034"/>
            <a:ext cx="1993349" cy="2158862"/>
          </a:xfrm>
          <a:custGeom>
            <a:avLst/>
            <a:gdLst/>
            <a:ahLst/>
            <a:cxnLst/>
            <a:rect l="l" t="t" r="r" b="b"/>
            <a:pathLst>
              <a:path w="1993349" h="2158862">
                <a:moveTo>
                  <a:pt x="0" y="0"/>
                </a:moveTo>
                <a:lnTo>
                  <a:pt x="1993350" y="0"/>
                </a:lnTo>
                <a:lnTo>
                  <a:pt x="1993350" y="2158862"/>
                </a:lnTo>
                <a:lnTo>
                  <a:pt x="0" y="215886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8" name="Freeform 8"/>
          <p:cNvSpPr/>
          <p:nvPr/>
        </p:nvSpPr>
        <p:spPr>
          <a:xfrm>
            <a:off x="-306147" y="1643031"/>
            <a:ext cx="2365166" cy="2378048"/>
          </a:xfrm>
          <a:custGeom>
            <a:avLst/>
            <a:gdLst/>
            <a:ahLst/>
            <a:cxnLst/>
            <a:rect l="l" t="t" r="r" b="b"/>
            <a:pathLst>
              <a:path w="2365166" h="2378048">
                <a:moveTo>
                  <a:pt x="0" y="0"/>
                </a:moveTo>
                <a:lnTo>
                  <a:pt x="2365167" y="0"/>
                </a:lnTo>
                <a:lnTo>
                  <a:pt x="2365167" y="2378048"/>
                </a:lnTo>
                <a:lnTo>
                  <a:pt x="0" y="237804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9" name="Freeform 9"/>
          <p:cNvSpPr/>
          <p:nvPr/>
        </p:nvSpPr>
        <p:spPr>
          <a:xfrm>
            <a:off x="3131140" y="8897702"/>
            <a:ext cx="1624452" cy="1290763"/>
          </a:xfrm>
          <a:custGeom>
            <a:avLst/>
            <a:gdLst/>
            <a:ahLst/>
            <a:cxnLst/>
            <a:rect l="l" t="t" r="r" b="b"/>
            <a:pathLst>
              <a:path w="1624452" h="1290763">
                <a:moveTo>
                  <a:pt x="0" y="0"/>
                </a:moveTo>
                <a:lnTo>
                  <a:pt x="1624453" y="0"/>
                </a:lnTo>
                <a:lnTo>
                  <a:pt x="1624453" y="1290763"/>
                </a:lnTo>
                <a:lnTo>
                  <a:pt x="0" y="12907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0" name="Freeform 10"/>
          <p:cNvSpPr/>
          <p:nvPr/>
        </p:nvSpPr>
        <p:spPr>
          <a:xfrm rot="-1941356" flipV="1">
            <a:off x="-213415" y="-2071193"/>
            <a:ext cx="4544869" cy="3221176"/>
          </a:xfrm>
          <a:custGeom>
            <a:avLst/>
            <a:gdLst/>
            <a:ahLst/>
            <a:cxnLst/>
            <a:rect l="l" t="t" r="r" b="b"/>
            <a:pathLst>
              <a:path w="4544869" h="3221176">
                <a:moveTo>
                  <a:pt x="0" y="3221177"/>
                </a:moveTo>
                <a:lnTo>
                  <a:pt x="4544869" y="3221177"/>
                </a:lnTo>
                <a:lnTo>
                  <a:pt x="4544869" y="0"/>
                </a:lnTo>
                <a:lnTo>
                  <a:pt x="0" y="0"/>
                </a:lnTo>
                <a:lnTo>
                  <a:pt x="0" y="3221177"/>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sp>
        <p:nvSpPr>
          <p:cNvPr id="11" name="TextBox 11"/>
          <p:cNvSpPr txBox="1"/>
          <p:nvPr/>
        </p:nvSpPr>
        <p:spPr>
          <a:xfrm>
            <a:off x="5059661" y="435621"/>
            <a:ext cx="12473880" cy="2552063"/>
          </a:xfrm>
          <a:prstGeom prst="rect">
            <a:avLst/>
          </a:prstGeom>
        </p:spPr>
        <p:txBody>
          <a:bodyPr lIns="0" tIns="0" rIns="0" bIns="0" rtlCol="0" anchor="t">
            <a:spAutoFit/>
          </a:bodyPr>
          <a:lstStyle/>
          <a:p>
            <a:pPr algn="ctr">
              <a:lnSpc>
                <a:spcPts val="9799"/>
              </a:lnSpc>
            </a:pPr>
            <a:r>
              <a:rPr lang="en-US" sz="6999" dirty="0">
                <a:solidFill>
                  <a:srgbClr val="763C00"/>
                </a:solidFill>
                <a:latin typeface="Childos Arabic"/>
                <a:ea typeface="Childos Arabic"/>
                <a:cs typeface="Childos Arabic"/>
                <a:sym typeface="Childos Arabic"/>
              </a:rPr>
              <a:t>Content CCQ </a:t>
            </a:r>
            <a:r>
              <a:rPr lang="en-US" sz="6999" dirty="0" err="1">
                <a:solidFill>
                  <a:srgbClr val="763C00"/>
                </a:solidFill>
                <a:latin typeface="Childos Arabic"/>
                <a:ea typeface="Childos Arabic"/>
                <a:cs typeface="Childos Arabic"/>
                <a:sym typeface="Childos Arabic"/>
              </a:rPr>
              <a:t>Programme</a:t>
            </a:r>
            <a:r>
              <a:rPr lang="en-US" sz="6999" dirty="0">
                <a:solidFill>
                  <a:srgbClr val="763C00"/>
                </a:solidFill>
                <a:latin typeface="Childos Arabic"/>
                <a:ea typeface="Childos Arabic"/>
                <a:cs typeface="Childos Arabic"/>
                <a:sym typeface="Childos Arabic"/>
              </a:rPr>
              <a:t> Goals:</a:t>
            </a:r>
          </a:p>
          <a:p>
            <a:pPr algn="ctr">
              <a:lnSpc>
                <a:spcPts val="10220"/>
              </a:lnSpc>
            </a:pPr>
            <a:endParaRPr lang="en-US" sz="6999" dirty="0">
              <a:solidFill>
                <a:srgbClr val="763C00"/>
              </a:solidFill>
              <a:latin typeface="Childos Arabic"/>
              <a:ea typeface="Childos Arabic"/>
              <a:cs typeface="Childos Arabic"/>
              <a:sym typeface="Childos Arabic"/>
            </a:endParaRPr>
          </a:p>
        </p:txBody>
      </p:sp>
      <p:grpSp>
        <p:nvGrpSpPr>
          <p:cNvPr id="12" name="Group 12"/>
          <p:cNvGrpSpPr/>
          <p:nvPr/>
        </p:nvGrpSpPr>
        <p:grpSpPr>
          <a:xfrm>
            <a:off x="5727143" y="2832055"/>
            <a:ext cx="11532157" cy="1693504"/>
            <a:chOff x="0" y="0"/>
            <a:chExt cx="12749821" cy="1872319"/>
          </a:xfrm>
        </p:grpSpPr>
        <p:sp>
          <p:nvSpPr>
            <p:cNvPr id="13" name="Freeform 13"/>
            <p:cNvSpPr/>
            <p:nvPr/>
          </p:nvSpPr>
          <p:spPr>
            <a:xfrm>
              <a:off x="0" y="0"/>
              <a:ext cx="12749821" cy="1872319"/>
            </a:xfrm>
            <a:custGeom>
              <a:avLst/>
              <a:gdLst/>
              <a:ahLst/>
              <a:cxnLst/>
              <a:rect l="l" t="t" r="r" b="b"/>
              <a:pathLst>
                <a:path w="12749821" h="1872319">
                  <a:moveTo>
                    <a:pt x="12625360" y="1872319"/>
                  </a:moveTo>
                  <a:lnTo>
                    <a:pt x="124460" y="1872319"/>
                  </a:lnTo>
                  <a:cubicBezTo>
                    <a:pt x="55880" y="1872319"/>
                    <a:pt x="0" y="1816439"/>
                    <a:pt x="0" y="1747859"/>
                  </a:cubicBezTo>
                  <a:lnTo>
                    <a:pt x="0" y="124460"/>
                  </a:lnTo>
                  <a:cubicBezTo>
                    <a:pt x="0" y="55880"/>
                    <a:pt x="55880" y="0"/>
                    <a:pt x="124460" y="0"/>
                  </a:cubicBezTo>
                  <a:lnTo>
                    <a:pt x="12625360" y="0"/>
                  </a:lnTo>
                  <a:cubicBezTo>
                    <a:pt x="12693941" y="0"/>
                    <a:pt x="12749821" y="55880"/>
                    <a:pt x="12749821" y="124460"/>
                  </a:cubicBezTo>
                  <a:lnTo>
                    <a:pt x="12749821" y="1747859"/>
                  </a:lnTo>
                  <a:cubicBezTo>
                    <a:pt x="12749821" y="1816439"/>
                    <a:pt x="12693941" y="1872319"/>
                    <a:pt x="12625360" y="1872319"/>
                  </a:cubicBezTo>
                  <a:close/>
                </a:path>
              </a:pathLst>
            </a:custGeom>
            <a:solidFill>
              <a:srgbClr val="F9F7DC"/>
            </a:solidFill>
          </p:spPr>
          <p:txBody>
            <a:bodyPr/>
            <a:lstStyle/>
            <a:p>
              <a:endParaRPr lang="en-CA"/>
            </a:p>
          </p:txBody>
        </p:sp>
      </p:grpSp>
      <p:sp>
        <p:nvSpPr>
          <p:cNvPr id="14" name="TextBox 14"/>
          <p:cNvSpPr txBox="1"/>
          <p:nvPr/>
        </p:nvSpPr>
        <p:spPr>
          <a:xfrm>
            <a:off x="6128314" y="3302009"/>
            <a:ext cx="10524922" cy="787400"/>
          </a:xfrm>
          <a:prstGeom prst="rect">
            <a:avLst/>
          </a:prstGeom>
        </p:spPr>
        <p:txBody>
          <a:bodyPr lIns="0" tIns="0" rIns="0" bIns="0" rtlCol="0" anchor="t">
            <a:spAutoFit/>
          </a:bodyPr>
          <a:lstStyle/>
          <a:p>
            <a:pPr algn="ctr">
              <a:lnSpc>
                <a:spcPts val="5499"/>
              </a:lnSpc>
              <a:spcBef>
                <a:spcPct val="0"/>
              </a:spcBef>
            </a:pPr>
            <a:r>
              <a:rPr lang="en-US" sz="5499" spc="137">
                <a:solidFill>
                  <a:srgbClr val="763C00"/>
                </a:solidFill>
                <a:latin typeface="Childos Arabic"/>
                <a:ea typeface="Childos Arabic"/>
                <a:cs typeface="Childos Arabic"/>
                <a:sym typeface="Childos Arabic"/>
              </a:rPr>
              <a:t>How to Make a Baby</a:t>
            </a:r>
          </a:p>
        </p:txBody>
      </p:sp>
      <p:grpSp>
        <p:nvGrpSpPr>
          <p:cNvPr id="15" name="Group 15"/>
          <p:cNvGrpSpPr/>
          <p:nvPr/>
        </p:nvGrpSpPr>
        <p:grpSpPr>
          <a:xfrm>
            <a:off x="5727143" y="6793699"/>
            <a:ext cx="11532157" cy="1745069"/>
            <a:chOff x="0" y="0"/>
            <a:chExt cx="12749821" cy="1929328"/>
          </a:xfrm>
        </p:grpSpPr>
        <p:sp>
          <p:nvSpPr>
            <p:cNvPr id="16" name="Freeform 16"/>
            <p:cNvSpPr/>
            <p:nvPr/>
          </p:nvSpPr>
          <p:spPr>
            <a:xfrm>
              <a:off x="0" y="0"/>
              <a:ext cx="12749821" cy="1929328"/>
            </a:xfrm>
            <a:custGeom>
              <a:avLst/>
              <a:gdLst/>
              <a:ahLst/>
              <a:cxnLst/>
              <a:rect l="l" t="t" r="r" b="b"/>
              <a:pathLst>
                <a:path w="12749821" h="1929328">
                  <a:moveTo>
                    <a:pt x="12625360" y="1929328"/>
                  </a:moveTo>
                  <a:lnTo>
                    <a:pt x="124460" y="1929328"/>
                  </a:lnTo>
                  <a:cubicBezTo>
                    <a:pt x="55880" y="1929328"/>
                    <a:pt x="0" y="1873448"/>
                    <a:pt x="0" y="1804868"/>
                  </a:cubicBezTo>
                  <a:lnTo>
                    <a:pt x="0" y="124460"/>
                  </a:lnTo>
                  <a:cubicBezTo>
                    <a:pt x="0" y="55880"/>
                    <a:pt x="55880" y="0"/>
                    <a:pt x="124460" y="0"/>
                  </a:cubicBezTo>
                  <a:lnTo>
                    <a:pt x="12625360" y="0"/>
                  </a:lnTo>
                  <a:cubicBezTo>
                    <a:pt x="12693941" y="0"/>
                    <a:pt x="12749821" y="55880"/>
                    <a:pt x="12749821" y="124460"/>
                  </a:cubicBezTo>
                  <a:lnTo>
                    <a:pt x="12749821" y="1804868"/>
                  </a:lnTo>
                  <a:cubicBezTo>
                    <a:pt x="12749821" y="1873448"/>
                    <a:pt x="12693941" y="1929328"/>
                    <a:pt x="12625360" y="1929328"/>
                  </a:cubicBezTo>
                  <a:close/>
                </a:path>
              </a:pathLst>
            </a:custGeom>
            <a:solidFill>
              <a:srgbClr val="F9F7DC"/>
            </a:solidFill>
          </p:spPr>
          <p:txBody>
            <a:bodyPr/>
            <a:lstStyle/>
            <a:p>
              <a:endParaRPr lang="en-CA"/>
            </a:p>
          </p:txBody>
        </p:sp>
      </p:grpSp>
      <p:sp>
        <p:nvSpPr>
          <p:cNvPr id="17" name="TextBox 17"/>
          <p:cNvSpPr txBox="1"/>
          <p:nvPr/>
        </p:nvSpPr>
        <p:spPr>
          <a:xfrm>
            <a:off x="6230760" y="7296346"/>
            <a:ext cx="10524922" cy="787400"/>
          </a:xfrm>
          <a:prstGeom prst="rect">
            <a:avLst/>
          </a:prstGeom>
        </p:spPr>
        <p:txBody>
          <a:bodyPr lIns="0" tIns="0" rIns="0" bIns="0" rtlCol="0" anchor="t">
            <a:spAutoFit/>
          </a:bodyPr>
          <a:lstStyle/>
          <a:p>
            <a:pPr algn="ctr">
              <a:lnSpc>
                <a:spcPts val="5499"/>
              </a:lnSpc>
              <a:spcBef>
                <a:spcPct val="0"/>
              </a:spcBef>
            </a:pPr>
            <a:r>
              <a:rPr lang="en-US" sz="5499" spc="137">
                <a:solidFill>
                  <a:srgbClr val="763C00"/>
                </a:solidFill>
                <a:latin typeface="Childos Arabic"/>
                <a:ea typeface="Childos Arabic"/>
                <a:cs typeface="Childos Arabic"/>
                <a:sym typeface="Childos Arabic"/>
              </a:rPr>
              <a:t>Welcoming a Baby to the Family</a:t>
            </a:r>
          </a:p>
        </p:txBody>
      </p:sp>
      <p:grpSp>
        <p:nvGrpSpPr>
          <p:cNvPr id="18" name="Group 18"/>
          <p:cNvGrpSpPr/>
          <p:nvPr/>
        </p:nvGrpSpPr>
        <p:grpSpPr>
          <a:xfrm>
            <a:off x="5727143" y="5038818"/>
            <a:ext cx="11532157" cy="1484510"/>
            <a:chOff x="0" y="0"/>
            <a:chExt cx="12749821" cy="1641257"/>
          </a:xfrm>
        </p:grpSpPr>
        <p:sp>
          <p:nvSpPr>
            <p:cNvPr id="19" name="Freeform 19"/>
            <p:cNvSpPr/>
            <p:nvPr/>
          </p:nvSpPr>
          <p:spPr>
            <a:xfrm>
              <a:off x="0" y="0"/>
              <a:ext cx="12749821" cy="1641257"/>
            </a:xfrm>
            <a:custGeom>
              <a:avLst/>
              <a:gdLst/>
              <a:ahLst/>
              <a:cxnLst/>
              <a:rect l="l" t="t" r="r" b="b"/>
              <a:pathLst>
                <a:path w="12749821" h="1641257">
                  <a:moveTo>
                    <a:pt x="12625360" y="1641257"/>
                  </a:moveTo>
                  <a:lnTo>
                    <a:pt x="124460" y="1641257"/>
                  </a:lnTo>
                  <a:cubicBezTo>
                    <a:pt x="55880" y="1641257"/>
                    <a:pt x="0" y="1585377"/>
                    <a:pt x="0" y="1516797"/>
                  </a:cubicBezTo>
                  <a:lnTo>
                    <a:pt x="0" y="124460"/>
                  </a:lnTo>
                  <a:cubicBezTo>
                    <a:pt x="0" y="55880"/>
                    <a:pt x="55880" y="0"/>
                    <a:pt x="124460" y="0"/>
                  </a:cubicBezTo>
                  <a:lnTo>
                    <a:pt x="12625360" y="0"/>
                  </a:lnTo>
                  <a:cubicBezTo>
                    <a:pt x="12693941" y="0"/>
                    <a:pt x="12749821" y="55880"/>
                    <a:pt x="12749821" y="124460"/>
                  </a:cubicBezTo>
                  <a:lnTo>
                    <a:pt x="12749821" y="1516797"/>
                  </a:lnTo>
                  <a:cubicBezTo>
                    <a:pt x="12749821" y="1585377"/>
                    <a:pt x="12693941" y="1641257"/>
                    <a:pt x="12625360" y="1641257"/>
                  </a:cubicBezTo>
                  <a:close/>
                </a:path>
              </a:pathLst>
            </a:custGeom>
            <a:solidFill>
              <a:srgbClr val="F9F7DC"/>
            </a:solidFill>
          </p:spPr>
          <p:txBody>
            <a:bodyPr/>
            <a:lstStyle/>
            <a:p>
              <a:endParaRPr lang="en-CA"/>
            </a:p>
          </p:txBody>
        </p:sp>
      </p:grpSp>
      <p:sp>
        <p:nvSpPr>
          <p:cNvPr id="20" name="TextBox 20"/>
          <p:cNvSpPr txBox="1"/>
          <p:nvPr/>
        </p:nvSpPr>
        <p:spPr>
          <a:xfrm>
            <a:off x="6230760" y="5380138"/>
            <a:ext cx="10524922" cy="787400"/>
          </a:xfrm>
          <a:prstGeom prst="rect">
            <a:avLst/>
          </a:prstGeom>
        </p:spPr>
        <p:txBody>
          <a:bodyPr lIns="0" tIns="0" rIns="0" bIns="0" rtlCol="0" anchor="t">
            <a:spAutoFit/>
          </a:bodyPr>
          <a:lstStyle/>
          <a:p>
            <a:pPr algn="ctr">
              <a:lnSpc>
                <a:spcPts val="5499"/>
              </a:lnSpc>
              <a:spcBef>
                <a:spcPct val="0"/>
              </a:spcBef>
            </a:pPr>
            <a:r>
              <a:rPr lang="en-US" sz="5499" spc="137">
                <a:solidFill>
                  <a:srgbClr val="763C00"/>
                </a:solidFill>
                <a:latin typeface="Childos Arabic"/>
                <a:ea typeface="Childos Arabic"/>
                <a:cs typeface="Childos Arabic"/>
                <a:sym typeface="Childos Arabic"/>
              </a:rPr>
              <a:t>Stages of Pregnancy</a:t>
            </a:r>
          </a:p>
        </p:txBody>
      </p:sp>
      <p:sp>
        <p:nvSpPr>
          <p:cNvPr id="21" name="Freeform 21"/>
          <p:cNvSpPr/>
          <p:nvPr/>
        </p:nvSpPr>
        <p:spPr>
          <a:xfrm>
            <a:off x="14235137" y="8897702"/>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6"/>
            <a:stretch>
              <a:fillRect/>
            </a:stretch>
          </a:blipFill>
        </p:spPr>
        <p:txBody>
          <a:bodyPr/>
          <a:lstStyle/>
          <a:p>
            <a:endParaRPr lang="en-CA"/>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821242" y="2782264"/>
            <a:ext cx="13006129" cy="7120856"/>
          </a:xfrm>
          <a:custGeom>
            <a:avLst/>
            <a:gdLst/>
            <a:ahLst/>
            <a:cxnLst/>
            <a:rect l="l" t="t" r="r" b="b"/>
            <a:pathLst>
              <a:path w="13006129" h="7120856">
                <a:moveTo>
                  <a:pt x="0" y="0"/>
                </a:moveTo>
                <a:lnTo>
                  <a:pt x="13006129" y="0"/>
                </a:lnTo>
                <a:lnTo>
                  <a:pt x="13006129" y="7120856"/>
                </a:lnTo>
                <a:lnTo>
                  <a:pt x="0" y="712085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9215944">
            <a:off x="-286057" y="-1893895"/>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235572">
            <a:off x="12930958" y="85899"/>
            <a:ext cx="7548972" cy="1550971"/>
          </a:xfrm>
          <a:custGeom>
            <a:avLst/>
            <a:gdLst/>
            <a:ahLst/>
            <a:cxnLst/>
            <a:rect l="l" t="t" r="r" b="b"/>
            <a:pathLst>
              <a:path w="7548972" h="1550971">
                <a:moveTo>
                  <a:pt x="0" y="0"/>
                </a:moveTo>
                <a:lnTo>
                  <a:pt x="7548972" y="0"/>
                </a:lnTo>
                <a:lnTo>
                  <a:pt x="7548972" y="1550970"/>
                </a:lnTo>
                <a:lnTo>
                  <a:pt x="0" y="15509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15309818" y="-829908"/>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Freeform 6"/>
          <p:cNvSpPr/>
          <p:nvPr/>
        </p:nvSpPr>
        <p:spPr>
          <a:xfrm>
            <a:off x="0" y="6976687"/>
            <a:ext cx="2937114" cy="2926433"/>
          </a:xfrm>
          <a:custGeom>
            <a:avLst/>
            <a:gdLst/>
            <a:ahLst/>
            <a:cxnLst/>
            <a:rect l="l" t="t" r="r" b="b"/>
            <a:pathLst>
              <a:path w="2937114" h="2926433">
                <a:moveTo>
                  <a:pt x="0" y="0"/>
                </a:moveTo>
                <a:lnTo>
                  <a:pt x="2937114" y="0"/>
                </a:lnTo>
                <a:lnTo>
                  <a:pt x="2937114" y="2926433"/>
                </a:lnTo>
                <a:lnTo>
                  <a:pt x="0" y="29264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7" name="TextBox 7"/>
          <p:cNvSpPr txBox="1"/>
          <p:nvPr/>
        </p:nvSpPr>
        <p:spPr>
          <a:xfrm>
            <a:off x="3878667" y="4070134"/>
            <a:ext cx="10891279" cy="5188166"/>
          </a:xfrm>
          <a:prstGeom prst="rect">
            <a:avLst/>
          </a:prstGeom>
        </p:spPr>
        <p:txBody>
          <a:bodyPr lIns="0" tIns="0" rIns="0" bIns="0" rtlCol="0" anchor="t">
            <a:spAutoFit/>
          </a:bodyPr>
          <a:lstStyle/>
          <a:p>
            <a:pPr algn="ctr">
              <a:lnSpc>
                <a:spcPts val="6883"/>
              </a:lnSpc>
            </a:pPr>
            <a:r>
              <a:rPr lang="en-US" sz="6883" spc="34">
                <a:solidFill>
                  <a:srgbClr val="763C00"/>
                </a:solidFill>
                <a:latin typeface="Childos Arabic"/>
                <a:ea typeface="Childos Arabic"/>
                <a:cs typeface="Childos Arabic"/>
                <a:sym typeface="Childos Arabic"/>
              </a:rPr>
              <a:t>1. Take turns speaking.</a:t>
            </a:r>
          </a:p>
          <a:p>
            <a:pPr algn="ctr">
              <a:lnSpc>
                <a:spcPts val="6883"/>
              </a:lnSpc>
            </a:pPr>
            <a:r>
              <a:rPr lang="en-US" sz="6883" spc="34">
                <a:solidFill>
                  <a:srgbClr val="763C00"/>
                </a:solidFill>
                <a:latin typeface="Childos Arabic"/>
                <a:ea typeface="Childos Arabic"/>
                <a:cs typeface="Childos Arabic"/>
                <a:sym typeface="Childos Arabic"/>
              </a:rPr>
              <a:t>2. Listen when others talk.</a:t>
            </a:r>
          </a:p>
          <a:p>
            <a:pPr algn="ctr">
              <a:lnSpc>
                <a:spcPts val="6883"/>
              </a:lnSpc>
            </a:pPr>
            <a:r>
              <a:rPr lang="en-US" sz="6883" spc="34">
                <a:solidFill>
                  <a:srgbClr val="763C00"/>
                </a:solidFill>
                <a:latin typeface="Childos Arabic"/>
                <a:ea typeface="Childos Arabic"/>
                <a:cs typeface="Childos Arabic"/>
                <a:sym typeface="Childos Arabic"/>
              </a:rPr>
              <a:t>3. Use the right words when talking about the body.</a:t>
            </a:r>
          </a:p>
          <a:p>
            <a:pPr algn="ctr">
              <a:lnSpc>
                <a:spcPts val="6383"/>
              </a:lnSpc>
            </a:pPr>
            <a:endParaRPr lang="en-US" sz="6883" spc="34">
              <a:solidFill>
                <a:srgbClr val="763C00"/>
              </a:solidFill>
              <a:latin typeface="Childos Arabic"/>
              <a:ea typeface="Childos Arabic"/>
              <a:cs typeface="Childos Arabic"/>
              <a:sym typeface="Childos Arabic"/>
            </a:endParaRPr>
          </a:p>
          <a:p>
            <a:pPr algn="ctr">
              <a:lnSpc>
                <a:spcPts val="6383"/>
              </a:lnSpc>
            </a:pPr>
            <a:endParaRPr lang="en-US" sz="6883" spc="34">
              <a:solidFill>
                <a:srgbClr val="763C00"/>
              </a:solidFill>
              <a:latin typeface="Childos Arabic"/>
              <a:ea typeface="Childos Arabic"/>
              <a:cs typeface="Childos Arabic"/>
              <a:sym typeface="Childos Arabic"/>
            </a:endParaRPr>
          </a:p>
        </p:txBody>
      </p:sp>
      <p:sp>
        <p:nvSpPr>
          <p:cNvPr id="8" name="Freeform 8"/>
          <p:cNvSpPr/>
          <p:nvPr/>
        </p:nvSpPr>
        <p:spPr>
          <a:xfrm>
            <a:off x="1357991" y="5703796"/>
            <a:ext cx="3158244" cy="4583204"/>
          </a:xfrm>
          <a:custGeom>
            <a:avLst/>
            <a:gdLst/>
            <a:ahLst/>
            <a:cxnLst/>
            <a:rect l="l" t="t" r="r" b="b"/>
            <a:pathLst>
              <a:path w="3158244" h="4583204">
                <a:moveTo>
                  <a:pt x="0" y="0"/>
                </a:moveTo>
                <a:lnTo>
                  <a:pt x="3158245" y="0"/>
                </a:lnTo>
                <a:lnTo>
                  <a:pt x="3158245" y="4583204"/>
                </a:lnTo>
                <a:lnTo>
                  <a:pt x="0" y="458320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a:p>
        </p:txBody>
      </p:sp>
      <p:sp>
        <p:nvSpPr>
          <p:cNvPr id="9" name="TextBox 9"/>
          <p:cNvSpPr txBox="1"/>
          <p:nvPr/>
        </p:nvSpPr>
        <p:spPr>
          <a:xfrm>
            <a:off x="3413565" y="1351655"/>
            <a:ext cx="11821483" cy="2028825"/>
          </a:xfrm>
          <a:prstGeom prst="rect">
            <a:avLst/>
          </a:prstGeom>
        </p:spPr>
        <p:txBody>
          <a:bodyPr lIns="0" tIns="0" rIns="0" bIns="0" rtlCol="0" anchor="t">
            <a:spAutoFit/>
          </a:bodyPr>
          <a:lstStyle/>
          <a:p>
            <a:pPr algn="ctr">
              <a:lnSpc>
                <a:spcPts val="7500"/>
              </a:lnSpc>
            </a:pPr>
            <a:r>
              <a:rPr lang="en-US" sz="7500">
                <a:solidFill>
                  <a:srgbClr val="763C00"/>
                </a:solidFill>
                <a:latin typeface="Childos Arabic"/>
                <a:ea typeface="Childos Arabic"/>
                <a:cs typeface="Childos Arabic"/>
                <a:sym typeface="Childos Arabic"/>
              </a:rPr>
              <a:t>The Rules For the Class</a:t>
            </a:r>
          </a:p>
          <a:p>
            <a:pPr algn="ctr">
              <a:lnSpc>
                <a:spcPts val="7500"/>
              </a:lnSpc>
            </a:pPr>
            <a:endParaRPr lang="en-US" sz="7500">
              <a:solidFill>
                <a:srgbClr val="763C00"/>
              </a:solidFill>
              <a:latin typeface="Childos Arabic"/>
              <a:ea typeface="Childos Arabic"/>
              <a:cs typeface="Childos Arabic"/>
              <a:sym typeface="Childos Arabic"/>
            </a:endParaRPr>
          </a:p>
        </p:txBody>
      </p:sp>
      <p:sp>
        <p:nvSpPr>
          <p:cNvPr id="10" name="Freeform 10"/>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3"/>
            <a:stretch>
              <a:fillRect/>
            </a:stretch>
          </a:blipFill>
        </p:spPr>
        <p:txBody>
          <a:bodyPr/>
          <a:lstStyle/>
          <a:p>
            <a:endParaRPr lang="en-CA"/>
          </a:p>
        </p:txBody>
      </p:sp>
      <p:sp>
        <p:nvSpPr>
          <p:cNvPr id="11" name="TextBox 11"/>
          <p:cNvSpPr txBox="1"/>
          <p:nvPr/>
        </p:nvSpPr>
        <p:spPr>
          <a:xfrm>
            <a:off x="4099010" y="8696159"/>
            <a:ext cx="10450592" cy="705487"/>
          </a:xfrm>
          <a:prstGeom prst="rect">
            <a:avLst/>
          </a:prstGeom>
        </p:spPr>
        <p:txBody>
          <a:bodyPr lIns="0" tIns="0" rIns="0" bIns="0" rtlCol="0" anchor="t">
            <a:spAutoFit/>
          </a:bodyPr>
          <a:lstStyle/>
          <a:p>
            <a:pPr algn="ctr">
              <a:lnSpc>
                <a:spcPts val="4900"/>
              </a:lnSpc>
            </a:pPr>
            <a:r>
              <a:rPr lang="en-US" sz="4900">
                <a:solidFill>
                  <a:srgbClr val="763C00"/>
                </a:solidFill>
                <a:latin typeface="Childos Arabic"/>
                <a:ea typeface="Childos Arabic"/>
                <a:cs typeface="Childos Arabic"/>
                <a:sym typeface="Childos Arabic"/>
              </a:rPr>
              <a:t>Any questions about these rules?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229161" y="-195178"/>
            <a:ext cx="2812893" cy="3689040"/>
          </a:xfrm>
          <a:custGeom>
            <a:avLst/>
            <a:gdLst/>
            <a:ahLst/>
            <a:cxnLst/>
            <a:rect l="l" t="t" r="r" b="b"/>
            <a:pathLst>
              <a:path w="2812893" h="3689040">
                <a:moveTo>
                  <a:pt x="0" y="0"/>
                </a:moveTo>
                <a:lnTo>
                  <a:pt x="2812893" y="0"/>
                </a:lnTo>
                <a:lnTo>
                  <a:pt x="2812893" y="3689040"/>
                </a:lnTo>
                <a:lnTo>
                  <a:pt x="0" y="36890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a:off x="-548736" y="-195178"/>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a:off x="5224349" y="2360548"/>
            <a:ext cx="7839302" cy="5565904"/>
          </a:xfrm>
          <a:custGeom>
            <a:avLst/>
            <a:gdLst/>
            <a:ahLst/>
            <a:cxnLst/>
            <a:rect l="l" t="t" r="r" b="b"/>
            <a:pathLst>
              <a:path w="7839302" h="5565904">
                <a:moveTo>
                  <a:pt x="0" y="0"/>
                </a:moveTo>
                <a:lnTo>
                  <a:pt x="7839302" y="0"/>
                </a:lnTo>
                <a:lnTo>
                  <a:pt x="7839302" y="5565904"/>
                </a:lnTo>
                <a:lnTo>
                  <a:pt x="0" y="556590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5" name="Freeform 5"/>
          <p:cNvSpPr/>
          <p:nvPr/>
        </p:nvSpPr>
        <p:spPr>
          <a:xfrm>
            <a:off x="-548736" y="8274577"/>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6" name="TextBox 6"/>
          <p:cNvSpPr txBox="1"/>
          <p:nvPr/>
        </p:nvSpPr>
        <p:spPr>
          <a:xfrm rot="-3486">
            <a:off x="5772792" y="4078252"/>
            <a:ext cx="6742185" cy="4192907"/>
          </a:xfrm>
          <a:prstGeom prst="rect">
            <a:avLst/>
          </a:prstGeom>
        </p:spPr>
        <p:txBody>
          <a:bodyPr lIns="0" tIns="0" rIns="0" bIns="0" rtlCol="0" anchor="t">
            <a:spAutoFit/>
          </a:bodyPr>
          <a:lstStyle/>
          <a:p>
            <a:pPr algn="ctr">
              <a:lnSpc>
                <a:spcPts val="11059"/>
              </a:lnSpc>
            </a:pPr>
            <a:r>
              <a:rPr lang="en-US" sz="7899" spc="197">
                <a:solidFill>
                  <a:srgbClr val="763C00"/>
                </a:solidFill>
                <a:latin typeface="Childos Arabic"/>
                <a:ea typeface="Childos Arabic"/>
                <a:cs typeface="Childos Arabic"/>
                <a:sym typeface="Childos Arabic"/>
              </a:rPr>
              <a:t>How to Make a Baby</a:t>
            </a:r>
          </a:p>
          <a:p>
            <a:pPr algn="ctr">
              <a:lnSpc>
                <a:spcPts val="10779"/>
              </a:lnSpc>
              <a:spcBef>
                <a:spcPct val="0"/>
              </a:spcBef>
            </a:pPr>
            <a:endParaRPr lang="en-US" sz="7899" spc="197">
              <a:solidFill>
                <a:srgbClr val="763C00"/>
              </a:solidFill>
              <a:latin typeface="Childos Arabic"/>
              <a:ea typeface="Childos Arabic"/>
              <a:cs typeface="Childos Arabic"/>
              <a:sym typeface="Childos Arabic"/>
            </a:endParaRPr>
          </a:p>
        </p:txBody>
      </p:sp>
      <p:sp>
        <p:nvSpPr>
          <p:cNvPr id="7" name="Freeform 7"/>
          <p:cNvSpPr/>
          <p:nvPr/>
        </p:nvSpPr>
        <p:spPr>
          <a:xfrm>
            <a:off x="15661866" y="-1318011"/>
            <a:ext cx="2978182" cy="2967352"/>
          </a:xfrm>
          <a:custGeom>
            <a:avLst/>
            <a:gdLst/>
            <a:ahLst/>
            <a:cxnLst/>
            <a:rect l="l" t="t" r="r" b="b"/>
            <a:pathLst>
              <a:path w="2978182" h="2967352">
                <a:moveTo>
                  <a:pt x="0" y="0"/>
                </a:moveTo>
                <a:lnTo>
                  <a:pt x="2978182" y="0"/>
                </a:lnTo>
                <a:lnTo>
                  <a:pt x="2978182" y="2967353"/>
                </a:lnTo>
                <a:lnTo>
                  <a:pt x="0" y="29673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8" name="Freeform 8"/>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1"/>
            <a:stretch>
              <a:fillRect/>
            </a:stretch>
          </a:blipFill>
        </p:spPr>
        <p:txBody>
          <a:bodyPr/>
          <a:lstStyle/>
          <a:p>
            <a:endParaRPr lang="en-C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1772792" y="-827515"/>
            <a:ext cx="3653118" cy="3639834"/>
          </a:xfrm>
          <a:custGeom>
            <a:avLst/>
            <a:gdLst/>
            <a:ahLst/>
            <a:cxnLst/>
            <a:rect l="l" t="t" r="r" b="b"/>
            <a:pathLst>
              <a:path w="3653118" h="3639834">
                <a:moveTo>
                  <a:pt x="0" y="0"/>
                </a:moveTo>
                <a:lnTo>
                  <a:pt x="3653118" y="0"/>
                </a:lnTo>
                <a:lnTo>
                  <a:pt x="3653118" y="3639834"/>
                </a:lnTo>
                <a:lnTo>
                  <a:pt x="0" y="363983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grpSp>
        <p:nvGrpSpPr>
          <p:cNvPr id="3" name="Group 3"/>
          <p:cNvGrpSpPr/>
          <p:nvPr/>
        </p:nvGrpSpPr>
        <p:grpSpPr>
          <a:xfrm>
            <a:off x="13975385" y="5259002"/>
            <a:ext cx="3930501" cy="3253659"/>
            <a:chOff x="0" y="0"/>
            <a:chExt cx="1035194" cy="856931"/>
          </a:xfrm>
        </p:grpSpPr>
        <p:sp>
          <p:nvSpPr>
            <p:cNvPr id="4" name="Freeform 4"/>
            <p:cNvSpPr/>
            <p:nvPr/>
          </p:nvSpPr>
          <p:spPr>
            <a:xfrm>
              <a:off x="0" y="0"/>
              <a:ext cx="1035194" cy="856931"/>
            </a:xfrm>
            <a:custGeom>
              <a:avLst/>
              <a:gdLst/>
              <a:ahLst/>
              <a:cxnLst/>
              <a:rect l="l" t="t" r="r" b="b"/>
              <a:pathLst>
                <a:path w="1035194" h="856931">
                  <a:moveTo>
                    <a:pt x="0" y="0"/>
                  </a:moveTo>
                  <a:lnTo>
                    <a:pt x="1035194" y="0"/>
                  </a:lnTo>
                  <a:lnTo>
                    <a:pt x="1035194" y="856931"/>
                  </a:lnTo>
                  <a:lnTo>
                    <a:pt x="0" y="856931"/>
                  </a:lnTo>
                  <a:close/>
                </a:path>
              </a:pathLst>
            </a:custGeom>
            <a:solidFill>
              <a:srgbClr val="CD6301"/>
            </a:solidFill>
          </p:spPr>
          <p:txBody>
            <a:bodyPr/>
            <a:lstStyle/>
            <a:p>
              <a:endParaRPr lang="en-CA"/>
            </a:p>
          </p:txBody>
        </p:sp>
        <p:sp>
          <p:nvSpPr>
            <p:cNvPr id="5" name="TextBox 5"/>
            <p:cNvSpPr txBox="1"/>
            <p:nvPr/>
          </p:nvSpPr>
          <p:spPr>
            <a:xfrm>
              <a:off x="0" y="0"/>
              <a:ext cx="1035194" cy="856931"/>
            </a:xfrm>
            <a:prstGeom prst="rect">
              <a:avLst/>
            </a:prstGeom>
          </p:spPr>
          <p:txBody>
            <a:bodyPr lIns="50800" tIns="50800" rIns="50800" bIns="50800" rtlCol="0" anchor="ctr"/>
            <a:lstStyle/>
            <a:p>
              <a:pPr algn="ctr">
                <a:lnSpc>
                  <a:spcPts val="2399"/>
                </a:lnSpc>
              </a:pPr>
              <a:endParaRPr/>
            </a:p>
          </p:txBody>
        </p:sp>
      </p:grpSp>
      <p:sp>
        <p:nvSpPr>
          <p:cNvPr id="6" name="Freeform 6"/>
          <p:cNvSpPr/>
          <p:nvPr/>
        </p:nvSpPr>
        <p:spPr>
          <a:xfrm>
            <a:off x="53767" y="2812319"/>
            <a:ext cx="5937046" cy="7539106"/>
          </a:xfrm>
          <a:custGeom>
            <a:avLst/>
            <a:gdLst/>
            <a:ahLst/>
            <a:cxnLst/>
            <a:rect l="l" t="t" r="r" b="b"/>
            <a:pathLst>
              <a:path w="5937046" h="7539106">
                <a:moveTo>
                  <a:pt x="0" y="0"/>
                </a:moveTo>
                <a:lnTo>
                  <a:pt x="5937046" y="0"/>
                </a:lnTo>
                <a:lnTo>
                  <a:pt x="5937046" y="7539105"/>
                </a:lnTo>
                <a:lnTo>
                  <a:pt x="0" y="7539105"/>
                </a:lnTo>
                <a:lnTo>
                  <a:pt x="0" y="0"/>
                </a:lnTo>
                <a:close/>
              </a:path>
            </a:pathLst>
          </a:custGeom>
          <a:blipFill>
            <a:blip r:embed="rId5"/>
            <a:stretch>
              <a:fillRect/>
            </a:stretch>
          </a:blipFill>
        </p:spPr>
        <p:txBody>
          <a:bodyPr/>
          <a:lstStyle/>
          <a:p>
            <a:endParaRPr lang="en-CA"/>
          </a:p>
        </p:txBody>
      </p:sp>
      <p:sp>
        <p:nvSpPr>
          <p:cNvPr id="7" name="AutoShape 7"/>
          <p:cNvSpPr/>
          <p:nvPr/>
        </p:nvSpPr>
        <p:spPr>
          <a:xfrm flipH="1">
            <a:off x="2653219" y="5499350"/>
            <a:ext cx="491380" cy="1077840"/>
          </a:xfrm>
          <a:prstGeom prst="line">
            <a:avLst/>
          </a:prstGeom>
          <a:ln w="38100" cap="flat">
            <a:solidFill>
              <a:srgbClr val="000000"/>
            </a:solidFill>
            <a:prstDash val="solid"/>
            <a:headEnd type="none" w="sm" len="sm"/>
            <a:tailEnd type="triangle" w="lg" len="med"/>
          </a:ln>
        </p:spPr>
        <p:txBody>
          <a:bodyPr/>
          <a:lstStyle/>
          <a:p>
            <a:endParaRPr lang="en-CA"/>
          </a:p>
        </p:txBody>
      </p:sp>
      <p:sp>
        <p:nvSpPr>
          <p:cNvPr id="8" name="Freeform 8"/>
          <p:cNvSpPr/>
          <p:nvPr/>
        </p:nvSpPr>
        <p:spPr>
          <a:xfrm>
            <a:off x="2938097" y="8598957"/>
            <a:ext cx="2431563" cy="495431"/>
          </a:xfrm>
          <a:custGeom>
            <a:avLst/>
            <a:gdLst/>
            <a:ahLst/>
            <a:cxnLst/>
            <a:rect l="l" t="t" r="r" b="b"/>
            <a:pathLst>
              <a:path w="2431563" h="495431">
                <a:moveTo>
                  <a:pt x="0" y="0"/>
                </a:moveTo>
                <a:lnTo>
                  <a:pt x="2431564" y="0"/>
                </a:lnTo>
                <a:lnTo>
                  <a:pt x="2431564" y="495431"/>
                </a:lnTo>
                <a:lnTo>
                  <a:pt x="0" y="4954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9" name="TextBox 9"/>
          <p:cNvSpPr txBox="1"/>
          <p:nvPr/>
        </p:nvSpPr>
        <p:spPr>
          <a:xfrm>
            <a:off x="3236291" y="8511074"/>
            <a:ext cx="1479718" cy="575946"/>
          </a:xfrm>
          <a:prstGeom prst="rect">
            <a:avLst/>
          </a:prstGeom>
        </p:spPr>
        <p:txBody>
          <a:bodyPr lIns="0" tIns="0" rIns="0" bIns="0" rtlCol="0" anchor="t">
            <a:spAutoFit/>
          </a:bodyPr>
          <a:lstStyle/>
          <a:p>
            <a:pPr algn="ctr">
              <a:lnSpc>
                <a:spcPts val="4479"/>
              </a:lnSpc>
            </a:pPr>
            <a:r>
              <a:rPr lang="en-US" sz="3199">
                <a:solidFill>
                  <a:srgbClr val="350E07"/>
                </a:solidFill>
                <a:latin typeface="Childos Arabic"/>
                <a:ea typeface="Childos Arabic"/>
                <a:cs typeface="Childos Arabic"/>
                <a:sym typeface="Childos Arabic"/>
              </a:rPr>
              <a:t>Scrotum</a:t>
            </a:r>
          </a:p>
        </p:txBody>
      </p:sp>
      <p:sp>
        <p:nvSpPr>
          <p:cNvPr id="10" name="AutoShape 10"/>
          <p:cNvSpPr/>
          <p:nvPr/>
        </p:nvSpPr>
        <p:spPr>
          <a:xfrm flipH="1" flipV="1">
            <a:off x="2938097" y="7166820"/>
            <a:ext cx="1777911" cy="1679852"/>
          </a:xfrm>
          <a:prstGeom prst="line">
            <a:avLst/>
          </a:prstGeom>
          <a:ln w="38100" cap="flat">
            <a:solidFill>
              <a:srgbClr val="000000"/>
            </a:solidFill>
            <a:prstDash val="solid"/>
            <a:headEnd type="none" w="sm" len="sm"/>
            <a:tailEnd type="triangle" w="lg" len="med"/>
          </a:ln>
        </p:spPr>
        <p:txBody>
          <a:bodyPr/>
          <a:lstStyle/>
          <a:p>
            <a:endParaRPr lang="en-CA"/>
          </a:p>
        </p:txBody>
      </p:sp>
      <p:sp>
        <p:nvSpPr>
          <p:cNvPr id="11" name="Freeform 11"/>
          <p:cNvSpPr/>
          <p:nvPr/>
        </p:nvSpPr>
        <p:spPr>
          <a:xfrm>
            <a:off x="5287508" y="2812319"/>
            <a:ext cx="8120386" cy="7507783"/>
          </a:xfrm>
          <a:custGeom>
            <a:avLst/>
            <a:gdLst/>
            <a:ahLst/>
            <a:cxnLst/>
            <a:rect l="l" t="t" r="r" b="b"/>
            <a:pathLst>
              <a:path w="8120386" h="7507783">
                <a:moveTo>
                  <a:pt x="0" y="0"/>
                </a:moveTo>
                <a:lnTo>
                  <a:pt x="8120386" y="0"/>
                </a:lnTo>
                <a:lnTo>
                  <a:pt x="8120386" y="7507782"/>
                </a:lnTo>
                <a:lnTo>
                  <a:pt x="0" y="7507782"/>
                </a:lnTo>
                <a:lnTo>
                  <a:pt x="0" y="0"/>
                </a:lnTo>
                <a:close/>
              </a:path>
            </a:pathLst>
          </a:custGeom>
          <a:blipFill>
            <a:blip r:embed="rId8"/>
            <a:stretch>
              <a:fillRect l="-1038" t="-902" b="-2450"/>
            </a:stretch>
          </a:blipFill>
        </p:spPr>
        <p:txBody>
          <a:bodyPr/>
          <a:lstStyle/>
          <a:p>
            <a:endParaRPr lang="en-CA"/>
          </a:p>
        </p:txBody>
      </p:sp>
      <p:sp>
        <p:nvSpPr>
          <p:cNvPr id="12" name="Freeform 12"/>
          <p:cNvSpPr/>
          <p:nvPr/>
        </p:nvSpPr>
        <p:spPr>
          <a:xfrm flipH="1">
            <a:off x="11059777" y="291472"/>
            <a:ext cx="4994274" cy="4501090"/>
          </a:xfrm>
          <a:custGeom>
            <a:avLst/>
            <a:gdLst/>
            <a:ahLst/>
            <a:cxnLst/>
            <a:rect l="l" t="t" r="r" b="b"/>
            <a:pathLst>
              <a:path w="4994274" h="4501090">
                <a:moveTo>
                  <a:pt x="4994274" y="0"/>
                </a:moveTo>
                <a:lnTo>
                  <a:pt x="0" y="0"/>
                </a:lnTo>
                <a:lnTo>
                  <a:pt x="0" y="4501089"/>
                </a:lnTo>
                <a:lnTo>
                  <a:pt x="4994274" y="4501089"/>
                </a:lnTo>
                <a:lnTo>
                  <a:pt x="4994274" y="0"/>
                </a:lnTo>
                <a:close/>
              </a:path>
            </a:pathLst>
          </a:custGeom>
          <a:blipFill>
            <a:blip r:embed="rId9"/>
            <a:stretch>
              <a:fillRect/>
            </a:stretch>
          </a:blipFill>
        </p:spPr>
        <p:txBody>
          <a:bodyPr/>
          <a:lstStyle/>
          <a:p>
            <a:endParaRPr lang="en-CA"/>
          </a:p>
        </p:txBody>
      </p:sp>
      <p:sp>
        <p:nvSpPr>
          <p:cNvPr id="13" name="Freeform 13"/>
          <p:cNvSpPr/>
          <p:nvPr/>
        </p:nvSpPr>
        <p:spPr>
          <a:xfrm rot="10284423">
            <a:off x="9785625" y="7766864"/>
            <a:ext cx="3971772" cy="1201461"/>
          </a:xfrm>
          <a:custGeom>
            <a:avLst/>
            <a:gdLst/>
            <a:ahLst/>
            <a:cxnLst/>
            <a:rect l="l" t="t" r="r" b="b"/>
            <a:pathLst>
              <a:path w="3971772" h="1201461">
                <a:moveTo>
                  <a:pt x="0" y="0"/>
                </a:moveTo>
                <a:lnTo>
                  <a:pt x="3971772" y="0"/>
                </a:lnTo>
                <a:lnTo>
                  <a:pt x="3971772" y="1201461"/>
                </a:lnTo>
                <a:lnTo>
                  <a:pt x="0" y="120146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14" name="Freeform 14"/>
          <p:cNvSpPr/>
          <p:nvPr/>
        </p:nvSpPr>
        <p:spPr>
          <a:xfrm rot="775231">
            <a:off x="15468397" y="114522"/>
            <a:ext cx="2272570" cy="5150301"/>
          </a:xfrm>
          <a:custGeom>
            <a:avLst/>
            <a:gdLst/>
            <a:ahLst/>
            <a:cxnLst/>
            <a:rect l="l" t="t" r="r" b="b"/>
            <a:pathLst>
              <a:path w="2272570" h="5150301">
                <a:moveTo>
                  <a:pt x="0" y="0"/>
                </a:moveTo>
                <a:lnTo>
                  <a:pt x="2272570" y="0"/>
                </a:lnTo>
                <a:lnTo>
                  <a:pt x="2272570" y="5150301"/>
                </a:lnTo>
                <a:lnTo>
                  <a:pt x="0" y="5150301"/>
                </a:lnTo>
                <a:lnTo>
                  <a:pt x="0" y="0"/>
                </a:lnTo>
                <a:close/>
              </a:path>
            </a:pathLst>
          </a:custGeom>
          <a:blipFill>
            <a:blip r:embed="rId12"/>
            <a:stretch>
              <a:fillRect/>
            </a:stretch>
          </a:blipFill>
        </p:spPr>
        <p:txBody>
          <a:bodyPr/>
          <a:lstStyle/>
          <a:p>
            <a:endParaRPr lang="en-CA"/>
          </a:p>
        </p:txBody>
      </p:sp>
      <p:sp>
        <p:nvSpPr>
          <p:cNvPr id="15" name="TextBox 15"/>
          <p:cNvSpPr txBox="1"/>
          <p:nvPr/>
        </p:nvSpPr>
        <p:spPr>
          <a:xfrm>
            <a:off x="11227403" y="951566"/>
            <a:ext cx="4360981" cy="1892076"/>
          </a:xfrm>
          <a:prstGeom prst="rect">
            <a:avLst/>
          </a:prstGeom>
        </p:spPr>
        <p:txBody>
          <a:bodyPr lIns="0" tIns="0" rIns="0" bIns="0" rtlCol="0" anchor="t">
            <a:spAutoFit/>
          </a:bodyPr>
          <a:lstStyle/>
          <a:p>
            <a:pPr algn="ctr">
              <a:lnSpc>
                <a:spcPts val="4961"/>
              </a:lnSpc>
            </a:pPr>
            <a:r>
              <a:rPr lang="en-US" sz="3544">
                <a:solidFill>
                  <a:srgbClr val="350E07"/>
                </a:solidFill>
                <a:latin typeface="Childos Arabic"/>
                <a:ea typeface="Childos Arabic"/>
                <a:cs typeface="Childos Arabic"/>
                <a:sym typeface="Childos Arabic"/>
              </a:rPr>
              <a:t>Hi! I'm a sperm! </a:t>
            </a:r>
          </a:p>
          <a:p>
            <a:pPr algn="ctr">
              <a:lnSpc>
                <a:spcPts val="4961"/>
              </a:lnSpc>
            </a:pPr>
            <a:r>
              <a:rPr lang="en-US" sz="3544">
                <a:solidFill>
                  <a:srgbClr val="350E07"/>
                </a:solidFill>
                <a:latin typeface="Childos Arabic"/>
                <a:ea typeface="Childos Arabic"/>
                <a:cs typeface="Childos Arabic"/>
                <a:sym typeface="Childos Arabic"/>
              </a:rPr>
              <a:t>Let's find out where I am created!</a:t>
            </a:r>
          </a:p>
        </p:txBody>
      </p:sp>
      <p:sp>
        <p:nvSpPr>
          <p:cNvPr id="16" name="TextBox 16"/>
          <p:cNvSpPr txBox="1"/>
          <p:nvPr/>
        </p:nvSpPr>
        <p:spPr>
          <a:xfrm>
            <a:off x="14175367" y="5493553"/>
            <a:ext cx="3730519" cy="2698833"/>
          </a:xfrm>
          <a:prstGeom prst="rect">
            <a:avLst/>
          </a:prstGeom>
        </p:spPr>
        <p:txBody>
          <a:bodyPr lIns="0" tIns="0" rIns="0" bIns="0" rtlCol="0" anchor="t">
            <a:spAutoFit/>
          </a:bodyPr>
          <a:lstStyle/>
          <a:p>
            <a:pPr algn="ctr">
              <a:lnSpc>
                <a:spcPts val="4244"/>
              </a:lnSpc>
            </a:pPr>
            <a:r>
              <a:rPr lang="en-US" sz="3031">
                <a:solidFill>
                  <a:srgbClr val="350E07"/>
                </a:solidFill>
                <a:latin typeface="Childos Arabic"/>
                <a:ea typeface="Childos Arabic"/>
                <a:cs typeface="Childos Arabic"/>
                <a:sym typeface="Childos Arabic"/>
              </a:rPr>
              <a:t>Sperm is created in the testicles. People with a penis have two testicles inside their scrotum.</a:t>
            </a:r>
          </a:p>
        </p:txBody>
      </p:sp>
      <p:sp>
        <p:nvSpPr>
          <p:cNvPr id="17" name="Freeform 17"/>
          <p:cNvSpPr/>
          <p:nvPr/>
        </p:nvSpPr>
        <p:spPr>
          <a:xfrm>
            <a:off x="2284445" y="5018655"/>
            <a:ext cx="2135168" cy="435041"/>
          </a:xfrm>
          <a:custGeom>
            <a:avLst/>
            <a:gdLst/>
            <a:ahLst/>
            <a:cxnLst/>
            <a:rect l="l" t="t" r="r" b="b"/>
            <a:pathLst>
              <a:path w="2135168" h="435041">
                <a:moveTo>
                  <a:pt x="0" y="0"/>
                </a:moveTo>
                <a:lnTo>
                  <a:pt x="2135168" y="0"/>
                </a:lnTo>
                <a:lnTo>
                  <a:pt x="2135168" y="435040"/>
                </a:lnTo>
                <a:lnTo>
                  <a:pt x="0" y="4350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a:p>
        </p:txBody>
      </p:sp>
      <p:sp>
        <p:nvSpPr>
          <p:cNvPr id="18" name="TextBox 18"/>
          <p:cNvSpPr txBox="1"/>
          <p:nvPr/>
        </p:nvSpPr>
        <p:spPr>
          <a:xfrm>
            <a:off x="2653219" y="4923405"/>
            <a:ext cx="1201905" cy="575945"/>
          </a:xfrm>
          <a:prstGeom prst="rect">
            <a:avLst/>
          </a:prstGeom>
        </p:spPr>
        <p:txBody>
          <a:bodyPr lIns="0" tIns="0" rIns="0" bIns="0" rtlCol="0" anchor="t">
            <a:spAutoFit/>
          </a:bodyPr>
          <a:lstStyle/>
          <a:p>
            <a:pPr algn="ctr">
              <a:lnSpc>
                <a:spcPts val="4480"/>
              </a:lnSpc>
            </a:pPr>
            <a:r>
              <a:rPr lang="en-US" sz="3200">
                <a:solidFill>
                  <a:srgbClr val="350E07"/>
                </a:solidFill>
                <a:latin typeface="Childos Arabic"/>
                <a:ea typeface="Childos Arabic"/>
                <a:cs typeface="Childos Arabic"/>
                <a:sym typeface="Childos Arabic"/>
              </a:rPr>
              <a:t>Penis</a:t>
            </a:r>
          </a:p>
        </p:txBody>
      </p:sp>
      <p:sp>
        <p:nvSpPr>
          <p:cNvPr id="19" name="TextBox 19"/>
          <p:cNvSpPr txBox="1"/>
          <p:nvPr/>
        </p:nvSpPr>
        <p:spPr>
          <a:xfrm>
            <a:off x="1247963" y="894416"/>
            <a:ext cx="9979441" cy="911220"/>
          </a:xfrm>
          <a:prstGeom prst="rect">
            <a:avLst/>
          </a:prstGeom>
        </p:spPr>
        <p:txBody>
          <a:bodyPr lIns="0" tIns="0" rIns="0" bIns="0" rtlCol="0" anchor="t">
            <a:spAutoFit/>
          </a:bodyPr>
          <a:lstStyle/>
          <a:p>
            <a:pPr algn="ctr">
              <a:lnSpc>
                <a:spcPts val="7000"/>
              </a:lnSpc>
            </a:pPr>
            <a:r>
              <a:rPr lang="en-US" sz="5000">
                <a:solidFill>
                  <a:srgbClr val="C43C1E"/>
                </a:solidFill>
                <a:latin typeface="Childos Arabic"/>
                <a:ea typeface="Childos Arabic"/>
                <a:cs typeface="Childos Arabic"/>
                <a:sym typeface="Childos Arabic"/>
              </a:rPr>
              <a:t>To make a baby we need sperm</a:t>
            </a:r>
          </a:p>
        </p:txBody>
      </p:sp>
      <p:sp>
        <p:nvSpPr>
          <p:cNvPr id="20" name="Freeform 20"/>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3"/>
            <a:stretch>
              <a:fillRect/>
            </a:stretch>
          </a:blipFill>
        </p:spPr>
        <p:txBody>
          <a:bodyPr/>
          <a:lstStyle/>
          <a:p>
            <a:endParaRPr lang="en-C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1224260" y="-953966"/>
            <a:ext cx="4041522" cy="4026826"/>
          </a:xfrm>
          <a:custGeom>
            <a:avLst/>
            <a:gdLst/>
            <a:ahLst/>
            <a:cxnLst/>
            <a:rect l="l" t="t" r="r" b="b"/>
            <a:pathLst>
              <a:path w="4041522" h="4026826">
                <a:moveTo>
                  <a:pt x="0" y="0"/>
                </a:moveTo>
                <a:lnTo>
                  <a:pt x="4041522" y="0"/>
                </a:lnTo>
                <a:lnTo>
                  <a:pt x="4041522" y="4026826"/>
                </a:lnTo>
                <a:lnTo>
                  <a:pt x="0" y="4026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262077" flipH="1">
            <a:off x="10721424" y="154196"/>
            <a:ext cx="4193297" cy="3779208"/>
          </a:xfrm>
          <a:custGeom>
            <a:avLst/>
            <a:gdLst/>
            <a:ahLst/>
            <a:cxnLst/>
            <a:rect l="l" t="t" r="r" b="b"/>
            <a:pathLst>
              <a:path w="4193297" h="3779208">
                <a:moveTo>
                  <a:pt x="4193297" y="0"/>
                </a:moveTo>
                <a:lnTo>
                  <a:pt x="0" y="0"/>
                </a:lnTo>
                <a:lnTo>
                  <a:pt x="0" y="3779208"/>
                </a:lnTo>
                <a:lnTo>
                  <a:pt x="4193297" y="3779208"/>
                </a:lnTo>
                <a:lnTo>
                  <a:pt x="4193297" y="0"/>
                </a:lnTo>
                <a:close/>
              </a:path>
            </a:pathLst>
          </a:custGeom>
          <a:blipFill>
            <a:blip r:embed="rId5"/>
            <a:stretch>
              <a:fillRect/>
            </a:stretch>
          </a:blipFill>
        </p:spPr>
        <p:txBody>
          <a:bodyPr/>
          <a:lstStyle/>
          <a:p>
            <a:endParaRPr lang="en-CA"/>
          </a:p>
        </p:txBody>
      </p:sp>
      <p:grpSp>
        <p:nvGrpSpPr>
          <p:cNvPr id="4" name="Group 4"/>
          <p:cNvGrpSpPr/>
          <p:nvPr/>
        </p:nvGrpSpPr>
        <p:grpSpPr>
          <a:xfrm>
            <a:off x="14111199" y="5480743"/>
            <a:ext cx="3930501" cy="2497976"/>
            <a:chOff x="0" y="0"/>
            <a:chExt cx="1035194" cy="657903"/>
          </a:xfrm>
        </p:grpSpPr>
        <p:sp>
          <p:nvSpPr>
            <p:cNvPr id="5" name="Freeform 5"/>
            <p:cNvSpPr/>
            <p:nvPr/>
          </p:nvSpPr>
          <p:spPr>
            <a:xfrm>
              <a:off x="0" y="0"/>
              <a:ext cx="1035194" cy="657903"/>
            </a:xfrm>
            <a:custGeom>
              <a:avLst/>
              <a:gdLst/>
              <a:ahLst/>
              <a:cxnLst/>
              <a:rect l="l" t="t" r="r" b="b"/>
              <a:pathLst>
                <a:path w="1035194" h="657903">
                  <a:moveTo>
                    <a:pt x="0" y="0"/>
                  </a:moveTo>
                  <a:lnTo>
                    <a:pt x="1035194" y="0"/>
                  </a:lnTo>
                  <a:lnTo>
                    <a:pt x="1035194" y="657903"/>
                  </a:lnTo>
                  <a:lnTo>
                    <a:pt x="0" y="657903"/>
                  </a:lnTo>
                  <a:close/>
                </a:path>
              </a:pathLst>
            </a:custGeom>
            <a:solidFill>
              <a:srgbClr val="CD6301"/>
            </a:solidFill>
          </p:spPr>
          <p:txBody>
            <a:bodyPr/>
            <a:lstStyle/>
            <a:p>
              <a:endParaRPr lang="en-CA"/>
            </a:p>
          </p:txBody>
        </p:sp>
        <p:sp>
          <p:nvSpPr>
            <p:cNvPr id="6" name="TextBox 6"/>
            <p:cNvSpPr txBox="1"/>
            <p:nvPr/>
          </p:nvSpPr>
          <p:spPr>
            <a:xfrm>
              <a:off x="0" y="0"/>
              <a:ext cx="1035194" cy="657903"/>
            </a:xfrm>
            <a:prstGeom prst="rect">
              <a:avLst/>
            </a:prstGeom>
          </p:spPr>
          <p:txBody>
            <a:bodyPr lIns="50800" tIns="50800" rIns="50800" bIns="50800" rtlCol="0" anchor="ctr"/>
            <a:lstStyle/>
            <a:p>
              <a:pPr algn="ctr">
                <a:lnSpc>
                  <a:spcPts val="2399"/>
                </a:lnSpc>
              </a:pPr>
              <a:endParaRPr/>
            </a:p>
          </p:txBody>
        </p:sp>
      </p:grpSp>
      <p:sp>
        <p:nvSpPr>
          <p:cNvPr id="7" name="Freeform 7"/>
          <p:cNvSpPr/>
          <p:nvPr/>
        </p:nvSpPr>
        <p:spPr>
          <a:xfrm>
            <a:off x="0" y="3330035"/>
            <a:ext cx="7053144" cy="6956965"/>
          </a:xfrm>
          <a:custGeom>
            <a:avLst/>
            <a:gdLst/>
            <a:ahLst/>
            <a:cxnLst/>
            <a:rect l="l" t="t" r="r" b="b"/>
            <a:pathLst>
              <a:path w="7053144" h="6956965">
                <a:moveTo>
                  <a:pt x="0" y="0"/>
                </a:moveTo>
                <a:lnTo>
                  <a:pt x="7053144" y="0"/>
                </a:lnTo>
                <a:lnTo>
                  <a:pt x="7053144" y="6956965"/>
                </a:lnTo>
                <a:lnTo>
                  <a:pt x="0" y="6956965"/>
                </a:lnTo>
                <a:lnTo>
                  <a:pt x="0" y="0"/>
                </a:lnTo>
                <a:close/>
              </a:path>
            </a:pathLst>
          </a:custGeom>
          <a:blipFill>
            <a:blip r:embed="rId6"/>
            <a:stretch>
              <a:fillRect/>
            </a:stretch>
          </a:blipFill>
        </p:spPr>
        <p:txBody>
          <a:bodyPr/>
          <a:lstStyle/>
          <a:p>
            <a:endParaRPr lang="en-CA"/>
          </a:p>
        </p:txBody>
      </p:sp>
      <p:sp>
        <p:nvSpPr>
          <p:cNvPr id="8" name="Freeform 8"/>
          <p:cNvSpPr/>
          <p:nvPr/>
        </p:nvSpPr>
        <p:spPr>
          <a:xfrm>
            <a:off x="2168706" y="5289761"/>
            <a:ext cx="2135168" cy="435041"/>
          </a:xfrm>
          <a:custGeom>
            <a:avLst/>
            <a:gdLst/>
            <a:ahLst/>
            <a:cxnLst/>
            <a:rect l="l" t="t" r="r" b="b"/>
            <a:pathLst>
              <a:path w="2135168" h="435041">
                <a:moveTo>
                  <a:pt x="0" y="0"/>
                </a:moveTo>
                <a:lnTo>
                  <a:pt x="2135169" y="0"/>
                </a:lnTo>
                <a:lnTo>
                  <a:pt x="2135169" y="435041"/>
                </a:lnTo>
                <a:lnTo>
                  <a:pt x="0" y="43504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9" name="TextBox 9"/>
          <p:cNvSpPr txBox="1"/>
          <p:nvPr/>
        </p:nvSpPr>
        <p:spPr>
          <a:xfrm>
            <a:off x="2635338" y="5164523"/>
            <a:ext cx="1201905" cy="575945"/>
          </a:xfrm>
          <a:prstGeom prst="rect">
            <a:avLst/>
          </a:prstGeom>
        </p:spPr>
        <p:txBody>
          <a:bodyPr lIns="0" tIns="0" rIns="0" bIns="0" rtlCol="0" anchor="t">
            <a:spAutoFit/>
          </a:bodyPr>
          <a:lstStyle/>
          <a:p>
            <a:pPr algn="ctr">
              <a:lnSpc>
                <a:spcPts val="4480"/>
              </a:lnSpc>
            </a:pPr>
            <a:r>
              <a:rPr lang="en-US" sz="3200">
                <a:solidFill>
                  <a:srgbClr val="350E07"/>
                </a:solidFill>
                <a:latin typeface="Childos Arabic"/>
                <a:ea typeface="Childos Arabic"/>
                <a:cs typeface="Childos Arabic"/>
                <a:sym typeface="Childos Arabic"/>
              </a:rPr>
              <a:t>Vulva</a:t>
            </a:r>
          </a:p>
        </p:txBody>
      </p:sp>
      <p:sp>
        <p:nvSpPr>
          <p:cNvPr id="10" name="AutoShape 10"/>
          <p:cNvSpPr/>
          <p:nvPr/>
        </p:nvSpPr>
        <p:spPr>
          <a:xfrm>
            <a:off x="3262920" y="5740468"/>
            <a:ext cx="129011" cy="1164423"/>
          </a:xfrm>
          <a:prstGeom prst="line">
            <a:avLst/>
          </a:prstGeom>
          <a:ln w="38100" cap="flat">
            <a:solidFill>
              <a:srgbClr val="000000"/>
            </a:solidFill>
            <a:prstDash val="solid"/>
            <a:headEnd type="none" w="sm" len="sm"/>
            <a:tailEnd type="triangle" w="lg" len="med"/>
          </a:ln>
        </p:spPr>
        <p:txBody>
          <a:bodyPr/>
          <a:lstStyle/>
          <a:p>
            <a:endParaRPr lang="en-CA"/>
          </a:p>
        </p:txBody>
      </p:sp>
      <p:sp>
        <p:nvSpPr>
          <p:cNvPr id="11" name="Freeform 11"/>
          <p:cNvSpPr/>
          <p:nvPr/>
        </p:nvSpPr>
        <p:spPr>
          <a:xfrm>
            <a:off x="14848056" y="955891"/>
            <a:ext cx="3592344" cy="3592344"/>
          </a:xfrm>
          <a:custGeom>
            <a:avLst/>
            <a:gdLst/>
            <a:ahLst/>
            <a:cxnLst/>
            <a:rect l="l" t="t" r="r" b="b"/>
            <a:pathLst>
              <a:path w="3592344" h="3592344">
                <a:moveTo>
                  <a:pt x="0" y="0"/>
                </a:moveTo>
                <a:lnTo>
                  <a:pt x="3592344" y="0"/>
                </a:lnTo>
                <a:lnTo>
                  <a:pt x="3592344" y="3592344"/>
                </a:lnTo>
                <a:lnTo>
                  <a:pt x="0" y="359234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12" name="Freeform 12"/>
          <p:cNvSpPr/>
          <p:nvPr/>
        </p:nvSpPr>
        <p:spPr>
          <a:xfrm>
            <a:off x="16090819" y="1734697"/>
            <a:ext cx="1168481" cy="563792"/>
          </a:xfrm>
          <a:custGeom>
            <a:avLst/>
            <a:gdLst/>
            <a:ahLst/>
            <a:cxnLst/>
            <a:rect l="l" t="t" r="r" b="b"/>
            <a:pathLst>
              <a:path w="1168481" h="563792">
                <a:moveTo>
                  <a:pt x="0" y="0"/>
                </a:moveTo>
                <a:lnTo>
                  <a:pt x="1168481" y="0"/>
                </a:lnTo>
                <a:lnTo>
                  <a:pt x="1168481" y="563792"/>
                </a:lnTo>
                <a:lnTo>
                  <a:pt x="0" y="563792"/>
                </a:lnTo>
                <a:lnTo>
                  <a:pt x="0" y="0"/>
                </a:lnTo>
                <a:close/>
              </a:path>
            </a:pathLst>
          </a:custGeom>
          <a:blipFill>
            <a:blip r:embed="rId11"/>
            <a:stretch>
              <a:fillRect/>
            </a:stretch>
          </a:blipFill>
        </p:spPr>
        <p:txBody>
          <a:bodyPr/>
          <a:lstStyle/>
          <a:p>
            <a:endParaRPr lang="en-CA"/>
          </a:p>
        </p:txBody>
      </p:sp>
      <p:sp>
        <p:nvSpPr>
          <p:cNvPr id="13" name="Freeform 13"/>
          <p:cNvSpPr/>
          <p:nvPr/>
        </p:nvSpPr>
        <p:spPr>
          <a:xfrm>
            <a:off x="6289970" y="3707748"/>
            <a:ext cx="7503546" cy="5332755"/>
          </a:xfrm>
          <a:custGeom>
            <a:avLst/>
            <a:gdLst/>
            <a:ahLst/>
            <a:cxnLst/>
            <a:rect l="l" t="t" r="r" b="b"/>
            <a:pathLst>
              <a:path w="7503546" h="5332755">
                <a:moveTo>
                  <a:pt x="0" y="0"/>
                </a:moveTo>
                <a:lnTo>
                  <a:pt x="7503546" y="0"/>
                </a:lnTo>
                <a:lnTo>
                  <a:pt x="7503546" y="5332756"/>
                </a:lnTo>
                <a:lnTo>
                  <a:pt x="0" y="5332756"/>
                </a:lnTo>
                <a:lnTo>
                  <a:pt x="0" y="0"/>
                </a:lnTo>
                <a:close/>
              </a:path>
            </a:pathLst>
          </a:custGeom>
          <a:blipFill>
            <a:blip r:embed="rId12"/>
            <a:stretch>
              <a:fillRect r="-7460"/>
            </a:stretch>
          </a:blipFill>
        </p:spPr>
        <p:txBody>
          <a:bodyPr/>
          <a:lstStyle/>
          <a:p>
            <a:endParaRPr lang="en-CA"/>
          </a:p>
        </p:txBody>
      </p:sp>
      <p:sp>
        <p:nvSpPr>
          <p:cNvPr id="14" name="TextBox 14"/>
          <p:cNvSpPr txBox="1"/>
          <p:nvPr/>
        </p:nvSpPr>
        <p:spPr>
          <a:xfrm>
            <a:off x="11103113" y="819820"/>
            <a:ext cx="3426977" cy="1478669"/>
          </a:xfrm>
          <a:prstGeom prst="rect">
            <a:avLst/>
          </a:prstGeom>
        </p:spPr>
        <p:txBody>
          <a:bodyPr lIns="0" tIns="0" rIns="0" bIns="0" rtlCol="0" anchor="t">
            <a:spAutoFit/>
          </a:bodyPr>
          <a:lstStyle/>
          <a:p>
            <a:pPr algn="ctr">
              <a:lnSpc>
                <a:spcPts val="3899"/>
              </a:lnSpc>
            </a:pPr>
            <a:r>
              <a:rPr lang="en-US" sz="2785">
                <a:solidFill>
                  <a:srgbClr val="350E07"/>
                </a:solidFill>
                <a:latin typeface="Childos Arabic"/>
                <a:ea typeface="Childos Arabic"/>
                <a:cs typeface="Childos Arabic"/>
                <a:sym typeface="Childos Arabic"/>
              </a:rPr>
              <a:t>Hi! I'm an egg! </a:t>
            </a:r>
          </a:p>
          <a:p>
            <a:pPr algn="ctr">
              <a:lnSpc>
                <a:spcPts val="3899"/>
              </a:lnSpc>
            </a:pPr>
            <a:r>
              <a:rPr lang="en-US" sz="2785">
                <a:solidFill>
                  <a:srgbClr val="350E07"/>
                </a:solidFill>
                <a:latin typeface="Childos Arabic"/>
                <a:ea typeface="Childos Arabic"/>
                <a:cs typeface="Childos Arabic"/>
                <a:sym typeface="Childos Arabic"/>
              </a:rPr>
              <a:t>Let's find out where I am created!</a:t>
            </a:r>
          </a:p>
        </p:txBody>
      </p:sp>
      <p:sp>
        <p:nvSpPr>
          <p:cNvPr id="15" name="TextBox 15"/>
          <p:cNvSpPr txBox="1"/>
          <p:nvPr/>
        </p:nvSpPr>
        <p:spPr>
          <a:xfrm>
            <a:off x="14211190" y="5606464"/>
            <a:ext cx="3730519" cy="2160809"/>
          </a:xfrm>
          <a:prstGeom prst="rect">
            <a:avLst/>
          </a:prstGeom>
        </p:spPr>
        <p:txBody>
          <a:bodyPr lIns="0" tIns="0" rIns="0" bIns="0" rtlCol="0" anchor="t">
            <a:spAutoFit/>
          </a:bodyPr>
          <a:lstStyle/>
          <a:p>
            <a:pPr algn="ctr">
              <a:lnSpc>
                <a:spcPts val="4244"/>
              </a:lnSpc>
            </a:pPr>
            <a:r>
              <a:rPr lang="en-US" sz="3031">
                <a:solidFill>
                  <a:srgbClr val="350E07"/>
                </a:solidFill>
                <a:latin typeface="Childos Arabic"/>
                <a:ea typeface="Childos Arabic"/>
                <a:cs typeface="Childos Arabic"/>
                <a:sym typeface="Childos Arabic"/>
              </a:rPr>
              <a:t>Eggs are created in the ovaries. People with a vulva and vagina have two ovaries .</a:t>
            </a:r>
          </a:p>
        </p:txBody>
      </p:sp>
      <p:sp>
        <p:nvSpPr>
          <p:cNvPr id="16" name="TextBox 16"/>
          <p:cNvSpPr txBox="1"/>
          <p:nvPr/>
        </p:nvSpPr>
        <p:spPr>
          <a:xfrm>
            <a:off x="3236291" y="1719615"/>
            <a:ext cx="6935633" cy="1062499"/>
          </a:xfrm>
          <a:prstGeom prst="rect">
            <a:avLst/>
          </a:prstGeom>
        </p:spPr>
        <p:txBody>
          <a:bodyPr lIns="0" tIns="0" rIns="0" bIns="0" rtlCol="0" anchor="t">
            <a:spAutoFit/>
          </a:bodyPr>
          <a:lstStyle/>
          <a:p>
            <a:pPr algn="ctr">
              <a:lnSpc>
                <a:spcPts val="4109"/>
              </a:lnSpc>
            </a:pPr>
            <a:r>
              <a:rPr lang="en-US" sz="2935">
                <a:solidFill>
                  <a:srgbClr val="350E07"/>
                </a:solidFill>
                <a:latin typeface="Childos Arabic"/>
                <a:ea typeface="Childos Arabic"/>
                <a:cs typeface="Childos Arabic"/>
                <a:sym typeface="Childos Arabic"/>
              </a:rPr>
              <a:t>Inside the vulva is the vagina, the cervix, the uterus, the ovaries, and the fallopian tubes .</a:t>
            </a:r>
          </a:p>
        </p:txBody>
      </p:sp>
      <p:sp>
        <p:nvSpPr>
          <p:cNvPr id="17" name="TextBox 17"/>
          <p:cNvSpPr txBox="1"/>
          <p:nvPr/>
        </p:nvSpPr>
        <p:spPr>
          <a:xfrm>
            <a:off x="3079200" y="841843"/>
            <a:ext cx="7242461" cy="717550"/>
          </a:xfrm>
          <a:prstGeom prst="rect">
            <a:avLst/>
          </a:prstGeom>
        </p:spPr>
        <p:txBody>
          <a:bodyPr lIns="0" tIns="0" rIns="0" bIns="0" rtlCol="0" anchor="t">
            <a:spAutoFit/>
          </a:bodyPr>
          <a:lstStyle/>
          <a:p>
            <a:pPr algn="ctr">
              <a:lnSpc>
                <a:spcPts val="5599"/>
              </a:lnSpc>
            </a:pPr>
            <a:r>
              <a:rPr lang="en-US" sz="3999">
                <a:solidFill>
                  <a:srgbClr val="C43C1E"/>
                </a:solidFill>
                <a:latin typeface="Childos Arabic"/>
                <a:ea typeface="Childos Arabic"/>
                <a:cs typeface="Childos Arabic"/>
                <a:sym typeface="Childos Arabic"/>
              </a:rPr>
              <a:t>To make a baby we need an egg</a:t>
            </a:r>
          </a:p>
        </p:txBody>
      </p:sp>
      <p:sp>
        <p:nvSpPr>
          <p:cNvPr id="18" name="Freeform 18"/>
          <p:cNvSpPr/>
          <p:nvPr/>
        </p:nvSpPr>
        <p:spPr>
          <a:xfrm>
            <a:off x="11330048" y="5300704"/>
            <a:ext cx="1073422" cy="1073422"/>
          </a:xfrm>
          <a:custGeom>
            <a:avLst/>
            <a:gdLst/>
            <a:ahLst/>
            <a:cxnLst/>
            <a:rect l="l" t="t" r="r" b="b"/>
            <a:pathLst>
              <a:path w="1073422" h="1073422">
                <a:moveTo>
                  <a:pt x="0" y="0"/>
                </a:moveTo>
                <a:lnTo>
                  <a:pt x="1073422" y="0"/>
                </a:lnTo>
                <a:lnTo>
                  <a:pt x="1073422" y="1073422"/>
                </a:lnTo>
                <a:lnTo>
                  <a:pt x="0" y="107342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19" name="Freeform 19"/>
          <p:cNvSpPr/>
          <p:nvPr/>
        </p:nvSpPr>
        <p:spPr>
          <a:xfrm>
            <a:off x="8437510" y="5259773"/>
            <a:ext cx="1073422" cy="1073422"/>
          </a:xfrm>
          <a:custGeom>
            <a:avLst/>
            <a:gdLst/>
            <a:ahLst/>
            <a:cxnLst/>
            <a:rect l="l" t="t" r="r" b="b"/>
            <a:pathLst>
              <a:path w="1073422" h="1073422">
                <a:moveTo>
                  <a:pt x="0" y="0"/>
                </a:moveTo>
                <a:lnTo>
                  <a:pt x="1073422" y="0"/>
                </a:lnTo>
                <a:lnTo>
                  <a:pt x="1073422" y="1073422"/>
                </a:lnTo>
                <a:lnTo>
                  <a:pt x="0" y="107342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a:p>
        </p:txBody>
      </p:sp>
      <p:sp>
        <p:nvSpPr>
          <p:cNvPr id="20" name="Freeform 20"/>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15"/>
            <a:stretch>
              <a:fillRect/>
            </a:stretch>
          </a:blipFill>
        </p:spPr>
        <p:txBody>
          <a:bodyPr/>
          <a:lstStyle/>
          <a:p>
            <a:endParaRPr lang="en-C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a:off x="940356" y="212248"/>
            <a:ext cx="16230600" cy="8886253"/>
          </a:xfrm>
          <a:custGeom>
            <a:avLst/>
            <a:gdLst/>
            <a:ahLst/>
            <a:cxnLst/>
            <a:rect l="l" t="t" r="r" b="b"/>
            <a:pathLst>
              <a:path w="16230600" h="8886253">
                <a:moveTo>
                  <a:pt x="0" y="0"/>
                </a:moveTo>
                <a:lnTo>
                  <a:pt x="16230600" y="0"/>
                </a:lnTo>
                <a:lnTo>
                  <a:pt x="16230600" y="8886253"/>
                </a:lnTo>
                <a:lnTo>
                  <a:pt x="0" y="88862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a:p>
        </p:txBody>
      </p:sp>
      <p:sp>
        <p:nvSpPr>
          <p:cNvPr id="3" name="Freeform 3"/>
          <p:cNvSpPr/>
          <p:nvPr/>
        </p:nvSpPr>
        <p:spPr>
          <a:xfrm>
            <a:off x="-548736" y="8274577"/>
            <a:ext cx="2978182" cy="2967352"/>
          </a:xfrm>
          <a:custGeom>
            <a:avLst/>
            <a:gdLst/>
            <a:ahLst/>
            <a:cxnLst/>
            <a:rect l="l" t="t" r="r" b="b"/>
            <a:pathLst>
              <a:path w="2978182" h="2967352">
                <a:moveTo>
                  <a:pt x="0" y="0"/>
                </a:moveTo>
                <a:lnTo>
                  <a:pt x="2978183" y="0"/>
                </a:lnTo>
                <a:lnTo>
                  <a:pt x="2978183"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4" name="Freeform 4"/>
          <p:cNvSpPr/>
          <p:nvPr/>
        </p:nvSpPr>
        <p:spPr>
          <a:xfrm>
            <a:off x="15770209" y="-750585"/>
            <a:ext cx="2978182" cy="2967352"/>
          </a:xfrm>
          <a:custGeom>
            <a:avLst/>
            <a:gdLst/>
            <a:ahLst/>
            <a:cxnLst/>
            <a:rect l="l" t="t" r="r" b="b"/>
            <a:pathLst>
              <a:path w="2978182" h="2967352">
                <a:moveTo>
                  <a:pt x="0" y="0"/>
                </a:moveTo>
                <a:lnTo>
                  <a:pt x="2978182" y="0"/>
                </a:lnTo>
                <a:lnTo>
                  <a:pt x="2978182" y="2967352"/>
                </a:lnTo>
                <a:lnTo>
                  <a:pt x="0" y="296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a:p>
        </p:txBody>
      </p:sp>
      <p:sp>
        <p:nvSpPr>
          <p:cNvPr id="5" name="TextBox 5"/>
          <p:cNvSpPr txBox="1"/>
          <p:nvPr/>
        </p:nvSpPr>
        <p:spPr>
          <a:xfrm rot="-3486">
            <a:off x="15017218" y="6470020"/>
            <a:ext cx="3270419" cy="717550"/>
          </a:xfrm>
          <a:prstGeom prst="rect">
            <a:avLst/>
          </a:prstGeom>
        </p:spPr>
        <p:txBody>
          <a:bodyPr lIns="0" tIns="0" rIns="0" bIns="0" rtlCol="0" anchor="t">
            <a:spAutoFit/>
          </a:bodyPr>
          <a:lstStyle/>
          <a:p>
            <a:pPr algn="ctr">
              <a:lnSpc>
                <a:spcPts val="5599"/>
              </a:lnSpc>
              <a:spcBef>
                <a:spcPct val="0"/>
              </a:spcBef>
            </a:pPr>
            <a:r>
              <a:rPr lang="en-US" sz="3999">
                <a:solidFill>
                  <a:srgbClr val="000000"/>
                </a:solidFill>
                <a:latin typeface="Childos Arabic"/>
                <a:ea typeface="Childos Arabic"/>
                <a:cs typeface="Childos Arabic"/>
                <a:sym typeface="Childos Arabic"/>
              </a:rPr>
              <a:t>Zygote</a:t>
            </a:r>
          </a:p>
        </p:txBody>
      </p:sp>
      <p:sp>
        <p:nvSpPr>
          <p:cNvPr id="6" name="TextBox 6"/>
          <p:cNvSpPr txBox="1"/>
          <p:nvPr/>
        </p:nvSpPr>
        <p:spPr>
          <a:xfrm rot="-3486">
            <a:off x="940603" y="7108032"/>
            <a:ext cx="3270419" cy="717550"/>
          </a:xfrm>
          <a:prstGeom prst="rect">
            <a:avLst/>
          </a:prstGeom>
        </p:spPr>
        <p:txBody>
          <a:bodyPr lIns="0" tIns="0" rIns="0" bIns="0" rtlCol="0" anchor="t">
            <a:spAutoFit/>
          </a:bodyPr>
          <a:lstStyle/>
          <a:p>
            <a:pPr algn="ctr">
              <a:lnSpc>
                <a:spcPts val="5599"/>
              </a:lnSpc>
              <a:spcBef>
                <a:spcPct val="0"/>
              </a:spcBef>
            </a:pPr>
            <a:r>
              <a:rPr lang="en-US" sz="3999">
                <a:solidFill>
                  <a:srgbClr val="000000"/>
                </a:solidFill>
                <a:latin typeface="Childos Arabic"/>
                <a:ea typeface="Childos Arabic"/>
                <a:cs typeface="Childos Arabic"/>
                <a:sym typeface="Childos Arabic"/>
              </a:rPr>
              <a:t>Fetus</a:t>
            </a:r>
          </a:p>
        </p:txBody>
      </p:sp>
      <p:sp>
        <p:nvSpPr>
          <p:cNvPr id="7" name="Freeform 7"/>
          <p:cNvSpPr/>
          <p:nvPr/>
        </p:nvSpPr>
        <p:spPr>
          <a:xfrm>
            <a:off x="14608361" y="8658059"/>
            <a:ext cx="3679639" cy="1200482"/>
          </a:xfrm>
          <a:custGeom>
            <a:avLst/>
            <a:gdLst/>
            <a:ahLst/>
            <a:cxnLst/>
            <a:rect l="l" t="t" r="r" b="b"/>
            <a:pathLst>
              <a:path w="3679639" h="1200482">
                <a:moveTo>
                  <a:pt x="0" y="0"/>
                </a:moveTo>
                <a:lnTo>
                  <a:pt x="3679639" y="0"/>
                </a:lnTo>
                <a:lnTo>
                  <a:pt x="3679639" y="1200482"/>
                </a:lnTo>
                <a:lnTo>
                  <a:pt x="0" y="1200482"/>
                </a:lnTo>
                <a:lnTo>
                  <a:pt x="0" y="0"/>
                </a:lnTo>
                <a:close/>
              </a:path>
            </a:pathLst>
          </a:custGeom>
          <a:blipFill>
            <a:blip r:embed="rId6"/>
            <a:stretch>
              <a:fillRect/>
            </a:stretch>
          </a:blipFill>
        </p:spPr>
        <p:txBody>
          <a:bodyPr/>
          <a:lstStyle/>
          <a:p>
            <a:endParaRPr lang="en-CA"/>
          </a:p>
        </p:txBody>
      </p:sp>
      <p:sp>
        <p:nvSpPr>
          <p:cNvPr id="8" name="Freeform 8"/>
          <p:cNvSpPr/>
          <p:nvPr/>
        </p:nvSpPr>
        <p:spPr>
          <a:xfrm>
            <a:off x="4624793" y="4534170"/>
            <a:ext cx="9414649" cy="5212056"/>
          </a:xfrm>
          <a:custGeom>
            <a:avLst/>
            <a:gdLst/>
            <a:ahLst/>
            <a:cxnLst/>
            <a:rect l="l" t="t" r="r" b="b"/>
            <a:pathLst>
              <a:path w="9414649" h="5212056">
                <a:moveTo>
                  <a:pt x="0" y="0"/>
                </a:moveTo>
                <a:lnTo>
                  <a:pt x="9414649" y="0"/>
                </a:lnTo>
                <a:lnTo>
                  <a:pt x="9414649" y="5212056"/>
                </a:lnTo>
                <a:lnTo>
                  <a:pt x="0" y="5212056"/>
                </a:lnTo>
                <a:lnTo>
                  <a:pt x="0" y="0"/>
                </a:lnTo>
                <a:close/>
              </a:path>
            </a:pathLst>
          </a:custGeom>
          <a:blipFill>
            <a:blip r:embed="rId7"/>
            <a:stretch>
              <a:fillRect r="-1651"/>
            </a:stretch>
          </a:blipFill>
        </p:spPr>
        <p:txBody>
          <a:bodyPr/>
          <a:lstStyle/>
          <a:p>
            <a:endParaRPr lang="en-CA"/>
          </a:p>
        </p:txBody>
      </p:sp>
      <p:sp>
        <p:nvSpPr>
          <p:cNvPr id="9" name="TextBox 9"/>
          <p:cNvSpPr txBox="1"/>
          <p:nvPr/>
        </p:nvSpPr>
        <p:spPr>
          <a:xfrm>
            <a:off x="3717428" y="1085850"/>
            <a:ext cx="10676456" cy="1600197"/>
          </a:xfrm>
          <a:prstGeom prst="rect">
            <a:avLst/>
          </a:prstGeom>
        </p:spPr>
        <p:txBody>
          <a:bodyPr lIns="0" tIns="0" rIns="0" bIns="0" rtlCol="0" anchor="t">
            <a:spAutoFit/>
          </a:bodyPr>
          <a:lstStyle/>
          <a:p>
            <a:pPr algn="ctr">
              <a:lnSpc>
                <a:spcPts val="5999"/>
              </a:lnSpc>
            </a:pPr>
            <a:r>
              <a:rPr lang="en-US" sz="5999">
                <a:solidFill>
                  <a:srgbClr val="763C00"/>
                </a:solidFill>
                <a:latin typeface="Childos Arabic"/>
                <a:ea typeface="Childos Arabic"/>
                <a:cs typeface="Childos Arabic"/>
                <a:sym typeface="Childos Arabic"/>
              </a:rPr>
              <a:t>Where does the fetus grow?</a:t>
            </a:r>
          </a:p>
          <a:p>
            <a:pPr algn="ctr">
              <a:lnSpc>
                <a:spcPts val="5999"/>
              </a:lnSpc>
            </a:pPr>
            <a:endParaRPr lang="en-US" sz="5999">
              <a:solidFill>
                <a:srgbClr val="763C00"/>
              </a:solidFill>
              <a:latin typeface="Childos Arabic"/>
              <a:ea typeface="Childos Arabic"/>
              <a:cs typeface="Childos Arabic"/>
              <a:sym typeface="Childos Arabic"/>
            </a:endParaRPr>
          </a:p>
        </p:txBody>
      </p:sp>
      <p:sp>
        <p:nvSpPr>
          <p:cNvPr id="10" name="TextBox 10"/>
          <p:cNvSpPr txBox="1"/>
          <p:nvPr/>
        </p:nvSpPr>
        <p:spPr>
          <a:xfrm>
            <a:off x="2043704" y="2100315"/>
            <a:ext cx="13531136" cy="2051746"/>
          </a:xfrm>
          <a:prstGeom prst="rect">
            <a:avLst/>
          </a:prstGeom>
        </p:spPr>
        <p:txBody>
          <a:bodyPr lIns="0" tIns="0" rIns="0" bIns="0" rtlCol="0" anchor="t">
            <a:spAutoFit/>
          </a:bodyPr>
          <a:lstStyle/>
          <a:p>
            <a:pPr marL="842530" lvl="1" indent="-421265" algn="ctr">
              <a:lnSpc>
                <a:spcPts val="3902"/>
              </a:lnSpc>
              <a:buAutoNum type="arabicPeriod"/>
            </a:pPr>
            <a:r>
              <a:rPr lang="en-US" sz="3902">
                <a:solidFill>
                  <a:srgbClr val="763C00"/>
                </a:solidFill>
                <a:latin typeface="Childos Arabic"/>
                <a:ea typeface="Childos Arabic"/>
                <a:cs typeface="Childos Arabic"/>
                <a:sym typeface="Childos Arabic"/>
              </a:rPr>
              <a:t>The sperm will combine with an egg in one of the fallopian tubes and together they form a zygote.</a:t>
            </a:r>
          </a:p>
          <a:p>
            <a:pPr marL="842530" lvl="1" indent="-421265" algn="ctr">
              <a:lnSpc>
                <a:spcPts val="3902"/>
              </a:lnSpc>
              <a:buAutoNum type="arabicPeriod"/>
            </a:pPr>
            <a:r>
              <a:rPr lang="en-US" sz="3902">
                <a:solidFill>
                  <a:srgbClr val="763C00"/>
                </a:solidFill>
                <a:latin typeface="Childos Arabic"/>
                <a:ea typeface="Childos Arabic"/>
                <a:cs typeface="Childos Arabic"/>
                <a:sym typeface="Childos Arabic"/>
              </a:rPr>
              <a:t>The zygote travels through the fallopian tube to attach to the uterus wall and then becomes a fetus.</a:t>
            </a:r>
          </a:p>
        </p:txBody>
      </p:sp>
      <p:sp>
        <p:nvSpPr>
          <p:cNvPr id="11" name="Freeform 11"/>
          <p:cNvSpPr/>
          <p:nvPr/>
        </p:nvSpPr>
        <p:spPr>
          <a:xfrm>
            <a:off x="11132929" y="5466557"/>
            <a:ext cx="669456" cy="669456"/>
          </a:xfrm>
          <a:custGeom>
            <a:avLst/>
            <a:gdLst/>
            <a:ahLst/>
            <a:cxnLst/>
            <a:rect l="l" t="t" r="r" b="b"/>
            <a:pathLst>
              <a:path w="669456" h="669456">
                <a:moveTo>
                  <a:pt x="0" y="0"/>
                </a:moveTo>
                <a:lnTo>
                  <a:pt x="669456" y="0"/>
                </a:lnTo>
                <a:lnTo>
                  <a:pt x="669456" y="669456"/>
                </a:lnTo>
                <a:lnTo>
                  <a:pt x="0" y="66945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12" name="Freeform 12"/>
          <p:cNvSpPr/>
          <p:nvPr/>
        </p:nvSpPr>
        <p:spPr>
          <a:xfrm>
            <a:off x="14905384" y="6805469"/>
            <a:ext cx="669456" cy="669456"/>
          </a:xfrm>
          <a:custGeom>
            <a:avLst/>
            <a:gdLst/>
            <a:ahLst/>
            <a:cxnLst/>
            <a:rect l="l" t="t" r="r" b="b"/>
            <a:pathLst>
              <a:path w="669456" h="669456">
                <a:moveTo>
                  <a:pt x="0" y="0"/>
                </a:moveTo>
                <a:lnTo>
                  <a:pt x="669456" y="0"/>
                </a:lnTo>
                <a:lnTo>
                  <a:pt x="669456" y="669457"/>
                </a:lnTo>
                <a:lnTo>
                  <a:pt x="0" y="66945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a:p>
        </p:txBody>
      </p:sp>
      <p:sp>
        <p:nvSpPr>
          <p:cNvPr id="13" name="Freeform 13"/>
          <p:cNvSpPr/>
          <p:nvPr/>
        </p:nvSpPr>
        <p:spPr>
          <a:xfrm>
            <a:off x="14778320" y="3903010"/>
            <a:ext cx="2480980" cy="2480980"/>
          </a:xfrm>
          <a:custGeom>
            <a:avLst/>
            <a:gdLst/>
            <a:ahLst/>
            <a:cxnLst/>
            <a:rect l="l" t="t" r="r" b="b"/>
            <a:pathLst>
              <a:path w="2480980" h="2480980">
                <a:moveTo>
                  <a:pt x="0" y="0"/>
                </a:moveTo>
                <a:lnTo>
                  <a:pt x="2480980" y="0"/>
                </a:lnTo>
                <a:lnTo>
                  <a:pt x="2480980" y="2480980"/>
                </a:lnTo>
                <a:lnTo>
                  <a:pt x="0" y="248098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
        <p:nvSpPr>
          <p:cNvPr id="14" name="Freeform 14"/>
          <p:cNvSpPr/>
          <p:nvPr/>
        </p:nvSpPr>
        <p:spPr>
          <a:xfrm>
            <a:off x="8662661" y="7474926"/>
            <a:ext cx="669456" cy="669456"/>
          </a:xfrm>
          <a:custGeom>
            <a:avLst/>
            <a:gdLst/>
            <a:ahLst/>
            <a:cxnLst/>
            <a:rect l="l" t="t" r="r" b="b"/>
            <a:pathLst>
              <a:path w="669456" h="669456">
                <a:moveTo>
                  <a:pt x="0" y="0"/>
                </a:moveTo>
                <a:lnTo>
                  <a:pt x="669457" y="0"/>
                </a:lnTo>
                <a:lnTo>
                  <a:pt x="669457" y="669456"/>
                </a:lnTo>
                <a:lnTo>
                  <a:pt x="0" y="66945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5" name="Freeform 15"/>
          <p:cNvSpPr/>
          <p:nvPr/>
        </p:nvSpPr>
        <p:spPr>
          <a:xfrm>
            <a:off x="7756056" y="5801285"/>
            <a:ext cx="1387944" cy="1387944"/>
          </a:xfrm>
          <a:custGeom>
            <a:avLst/>
            <a:gdLst/>
            <a:ahLst/>
            <a:cxnLst/>
            <a:rect l="l" t="t" r="r" b="b"/>
            <a:pathLst>
              <a:path w="1387944" h="1387944">
                <a:moveTo>
                  <a:pt x="0" y="0"/>
                </a:moveTo>
                <a:lnTo>
                  <a:pt x="1387944" y="0"/>
                </a:lnTo>
                <a:lnTo>
                  <a:pt x="1387944" y="1387943"/>
                </a:lnTo>
                <a:lnTo>
                  <a:pt x="0" y="138794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CA"/>
          </a:p>
        </p:txBody>
      </p:sp>
      <p:sp>
        <p:nvSpPr>
          <p:cNvPr id="16" name="Freeform 16"/>
          <p:cNvSpPr/>
          <p:nvPr/>
        </p:nvSpPr>
        <p:spPr>
          <a:xfrm>
            <a:off x="1028700" y="7140198"/>
            <a:ext cx="669456" cy="669456"/>
          </a:xfrm>
          <a:custGeom>
            <a:avLst/>
            <a:gdLst/>
            <a:ahLst/>
            <a:cxnLst/>
            <a:rect l="l" t="t" r="r" b="b"/>
            <a:pathLst>
              <a:path w="669456" h="669456">
                <a:moveTo>
                  <a:pt x="0" y="0"/>
                </a:moveTo>
                <a:lnTo>
                  <a:pt x="669456" y="0"/>
                </a:lnTo>
                <a:lnTo>
                  <a:pt x="669456" y="669456"/>
                </a:lnTo>
                <a:lnTo>
                  <a:pt x="0" y="66945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a:p>
        </p:txBody>
      </p:sp>
      <p:sp>
        <p:nvSpPr>
          <p:cNvPr id="17" name="Freeform 17"/>
          <p:cNvSpPr/>
          <p:nvPr/>
        </p:nvSpPr>
        <p:spPr>
          <a:xfrm>
            <a:off x="1290759" y="3903010"/>
            <a:ext cx="2720399" cy="3353343"/>
          </a:xfrm>
          <a:custGeom>
            <a:avLst/>
            <a:gdLst/>
            <a:ahLst/>
            <a:cxnLst/>
            <a:rect l="l" t="t" r="r" b="b"/>
            <a:pathLst>
              <a:path w="2720399" h="3353343">
                <a:moveTo>
                  <a:pt x="0" y="0"/>
                </a:moveTo>
                <a:lnTo>
                  <a:pt x="2720400" y="0"/>
                </a:lnTo>
                <a:lnTo>
                  <a:pt x="2720400" y="3353343"/>
                </a:lnTo>
                <a:lnTo>
                  <a:pt x="0" y="335334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CA"/>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B65"/>
        </a:solidFill>
        <a:effectLst/>
      </p:bgPr>
    </p:bg>
    <p:spTree>
      <p:nvGrpSpPr>
        <p:cNvPr id="1" name=""/>
        <p:cNvGrpSpPr/>
        <p:nvPr/>
      </p:nvGrpSpPr>
      <p:grpSpPr>
        <a:xfrm>
          <a:off x="0" y="0"/>
          <a:ext cx="0" cy="0"/>
          <a:chOff x="0" y="0"/>
          <a:chExt cx="0" cy="0"/>
        </a:xfrm>
      </p:grpSpPr>
      <p:sp>
        <p:nvSpPr>
          <p:cNvPr id="2" name="Freeform 2"/>
          <p:cNvSpPr/>
          <p:nvPr/>
        </p:nvSpPr>
        <p:spPr>
          <a:xfrm rot="9215944">
            <a:off x="-620060" y="-2484027"/>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3" name="Freeform 3"/>
          <p:cNvSpPr/>
          <p:nvPr/>
        </p:nvSpPr>
        <p:spPr>
          <a:xfrm rot="4195041">
            <a:off x="-2220572" y="2475170"/>
            <a:ext cx="4048964" cy="4968054"/>
          </a:xfrm>
          <a:custGeom>
            <a:avLst/>
            <a:gdLst/>
            <a:ahLst/>
            <a:cxnLst/>
            <a:rect l="l" t="t" r="r" b="b"/>
            <a:pathLst>
              <a:path w="4048964" h="4968054">
                <a:moveTo>
                  <a:pt x="0" y="0"/>
                </a:moveTo>
                <a:lnTo>
                  <a:pt x="4048965" y="0"/>
                </a:lnTo>
                <a:lnTo>
                  <a:pt x="4048965" y="4968055"/>
                </a:lnTo>
                <a:lnTo>
                  <a:pt x="0" y="496805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4" name="Freeform 4"/>
          <p:cNvSpPr/>
          <p:nvPr/>
        </p:nvSpPr>
        <p:spPr>
          <a:xfrm rot="1368665">
            <a:off x="-531387" y="7802973"/>
            <a:ext cx="4048964" cy="4968054"/>
          </a:xfrm>
          <a:custGeom>
            <a:avLst/>
            <a:gdLst/>
            <a:ahLst/>
            <a:cxnLst/>
            <a:rect l="l" t="t" r="r" b="b"/>
            <a:pathLst>
              <a:path w="4048964" h="4968054">
                <a:moveTo>
                  <a:pt x="0" y="0"/>
                </a:moveTo>
                <a:lnTo>
                  <a:pt x="4048964" y="0"/>
                </a:lnTo>
                <a:lnTo>
                  <a:pt x="4048964" y="4968054"/>
                </a:lnTo>
                <a:lnTo>
                  <a:pt x="0" y="49680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5" name="Freeform 5"/>
          <p:cNvSpPr/>
          <p:nvPr/>
        </p:nvSpPr>
        <p:spPr>
          <a:xfrm rot="-8825951">
            <a:off x="15968769" y="-1727875"/>
            <a:ext cx="4048964" cy="4968054"/>
          </a:xfrm>
          <a:custGeom>
            <a:avLst/>
            <a:gdLst/>
            <a:ahLst/>
            <a:cxnLst/>
            <a:rect l="l" t="t" r="r" b="b"/>
            <a:pathLst>
              <a:path w="4048964" h="4968054">
                <a:moveTo>
                  <a:pt x="0" y="0"/>
                </a:moveTo>
                <a:lnTo>
                  <a:pt x="4048965" y="0"/>
                </a:lnTo>
                <a:lnTo>
                  <a:pt x="4048965" y="4968055"/>
                </a:lnTo>
                <a:lnTo>
                  <a:pt x="0" y="496805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a:p>
        </p:txBody>
      </p:sp>
      <p:sp>
        <p:nvSpPr>
          <p:cNvPr id="6" name="Freeform 6"/>
          <p:cNvSpPr/>
          <p:nvPr/>
        </p:nvSpPr>
        <p:spPr>
          <a:xfrm rot="-5486519">
            <a:off x="15968769" y="3143163"/>
            <a:ext cx="4048964" cy="4968054"/>
          </a:xfrm>
          <a:custGeom>
            <a:avLst/>
            <a:gdLst/>
            <a:ahLst/>
            <a:cxnLst/>
            <a:rect l="l" t="t" r="r" b="b"/>
            <a:pathLst>
              <a:path w="4048964" h="4968054">
                <a:moveTo>
                  <a:pt x="0" y="0"/>
                </a:moveTo>
                <a:lnTo>
                  <a:pt x="4048965" y="0"/>
                </a:lnTo>
                <a:lnTo>
                  <a:pt x="4048965" y="4968054"/>
                </a:lnTo>
                <a:lnTo>
                  <a:pt x="0" y="49680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CA"/>
          </a:p>
        </p:txBody>
      </p:sp>
      <p:sp>
        <p:nvSpPr>
          <p:cNvPr id="7" name="Freeform 7"/>
          <p:cNvSpPr/>
          <p:nvPr/>
        </p:nvSpPr>
        <p:spPr>
          <a:xfrm>
            <a:off x="8883775" y="8751410"/>
            <a:ext cx="1096121" cy="1418927"/>
          </a:xfrm>
          <a:custGeom>
            <a:avLst/>
            <a:gdLst/>
            <a:ahLst/>
            <a:cxnLst/>
            <a:rect l="l" t="t" r="r" b="b"/>
            <a:pathLst>
              <a:path w="1096121" h="1418927">
                <a:moveTo>
                  <a:pt x="0" y="0"/>
                </a:moveTo>
                <a:lnTo>
                  <a:pt x="1096122" y="0"/>
                </a:lnTo>
                <a:lnTo>
                  <a:pt x="1096122" y="1418927"/>
                </a:lnTo>
                <a:lnTo>
                  <a:pt x="0" y="14189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a:p>
        </p:txBody>
      </p:sp>
      <p:sp>
        <p:nvSpPr>
          <p:cNvPr id="8" name="Freeform 8"/>
          <p:cNvSpPr/>
          <p:nvPr/>
        </p:nvSpPr>
        <p:spPr>
          <a:xfrm>
            <a:off x="5990897" y="2204854"/>
            <a:ext cx="6306207" cy="4114800"/>
          </a:xfrm>
          <a:custGeom>
            <a:avLst/>
            <a:gdLst/>
            <a:ahLst/>
            <a:cxnLst/>
            <a:rect l="l" t="t" r="r" b="b"/>
            <a:pathLst>
              <a:path w="6306207" h="4114800">
                <a:moveTo>
                  <a:pt x="0" y="0"/>
                </a:moveTo>
                <a:lnTo>
                  <a:pt x="6306206" y="0"/>
                </a:lnTo>
                <a:lnTo>
                  <a:pt x="6306206"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A"/>
          </a:p>
        </p:txBody>
      </p:sp>
      <p:sp>
        <p:nvSpPr>
          <p:cNvPr id="9" name="TextBox 9"/>
          <p:cNvSpPr txBox="1"/>
          <p:nvPr/>
        </p:nvSpPr>
        <p:spPr>
          <a:xfrm>
            <a:off x="3116771" y="405765"/>
            <a:ext cx="12054458" cy="1293495"/>
          </a:xfrm>
          <a:prstGeom prst="rect">
            <a:avLst/>
          </a:prstGeom>
        </p:spPr>
        <p:txBody>
          <a:bodyPr lIns="0" tIns="0" rIns="0" bIns="0" rtlCol="0" anchor="t">
            <a:spAutoFit/>
          </a:bodyPr>
          <a:lstStyle/>
          <a:p>
            <a:pPr algn="ctr">
              <a:lnSpc>
                <a:spcPts val="4800"/>
              </a:lnSpc>
            </a:pPr>
            <a:r>
              <a:rPr lang="en-US" sz="4800">
                <a:solidFill>
                  <a:srgbClr val="350E07"/>
                </a:solidFill>
                <a:latin typeface="Childos Arabic"/>
                <a:ea typeface="Childos Arabic"/>
                <a:cs typeface="Childos Arabic"/>
                <a:sym typeface="Childos Arabic"/>
              </a:rPr>
              <a:t>Let's watch a video on pregnancy and reproduction</a:t>
            </a:r>
          </a:p>
        </p:txBody>
      </p:sp>
      <p:sp>
        <p:nvSpPr>
          <p:cNvPr id="10" name="TextBox 10"/>
          <p:cNvSpPr txBox="1"/>
          <p:nvPr/>
        </p:nvSpPr>
        <p:spPr>
          <a:xfrm>
            <a:off x="3359059" y="6848036"/>
            <a:ext cx="12145553" cy="1616710"/>
          </a:xfrm>
          <a:prstGeom prst="rect">
            <a:avLst/>
          </a:prstGeom>
        </p:spPr>
        <p:txBody>
          <a:bodyPr lIns="0" tIns="0" rIns="0" bIns="0" rtlCol="0" anchor="t">
            <a:spAutoFit/>
          </a:bodyPr>
          <a:lstStyle/>
          <a:p>
            <a:pPr algn="ctr">
              <a:lnSpc>
                <a:spcPts val="6439"/>
              </a:lnSpc>
            </a:pPr>
            <a:r>
              <a:rPr lang="en-US" sz="4599" u="sng">
                <a:solidFill>
                  <a:srgbClr val="350E07"/>
                </a:solidFill>
                <a:latin typeface="Arimo"/>
                <a:ea typeface="Arimo"/>
                <a:cs typeface="Arimo"/>
                <a:sym typeface="Arimo"/>
                <a:hlinkClick r:id="rId11" tooltip="https://amaze.org/video/pregnancy-reproduction-explained/"/>
              </a:rPr>
              <a:t>https://amaze.org/video/pregnancy-reproduction-explained/</a:t>
            </a:r>
          </a:p>
        </p:txBody>
      </p:sp>
      <p:sp>
        <p:nvSpPr>
          <p:cNvPr id="11" name="Freeform 11"/>
          <p:cNvSpPr/>
          <p:nvPr/>
        </p:nvSpPr>
        <p:spPr>
          <a:xfrm>
            <a:off x="14313613" y="8464746"/>
            <a:ext cx="3679639" cy="1200482"/>
          </a:xfrm>
          <a:custGeom>
            <a:avLst/>
            <a:gdLst/>
            <a:ahLst/>
            <a:cxnLst/>
            <a:rect l="l" t="t" r="r" b="b"/>
            <a:pathLst>
              <a:path w="3679639" h="1200482">
                <a:moveTo>
                  <a:pt x="0" y="0"/>
                </a:moveTo>
                <a:lnTo>
                  <a:pt x="3679638" y="0"/>
                </a:lnTo>
                <a:lnTo>
                  <a:pt x="3679638" y="1200482"/>
                </a:lnTo>
                <a:lnTo>
                  <a:pt x="0" y="1200482"/>
                </a:lnTo>
                <a:lnTo>
                  <a:pt x="0" y="0"/>
                </a:lnTo>
                <a:close/>
              </a:path>
            </a:pathLst>
          </a:custGeom>
          <a:blipFill>
            <a:blip r:embed="rId12"/>
            <a:stretch>
              <a:fillRect/>
            </a:stretch>
          </a:blipFill>
        </p:spPr>
        <p:txBody>
          <a:bodyPr/>
          <a:lstStyle/>
          <a:p>
            <a:endParaRPr lang="en-CA"/>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780</Words>
  <Application>Microsoft Office PowerPoint</Application>
  <PresentationFormat>Custom</PresentationFormat>
  <Paragraphs>106</Paragraphs>
  <Slides>22</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Calibri</vt:lpstr>
      <vt:lpstr>Childos Arabic</vt:lpstr>
      <vt:lpstr>Childos Arabic Bold</vt:lpstr>
      <vt:lpstr>Arimo</vt:lpstr>
      <vt:lpstr>Chunk Five</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CCQ Sexuality Education - Elementary 2 - Steps in Life Since Birth - Pregnancy and Birth</dc:title>
  <dc:creator>Andrea Verreault</dc:creator>
  <cp:lastModifiedBy>Andrea Verreault</cp:lastModifiedBy>
  <cp:revision>2</cp:revision>
  <dcterms:created xsi:type="dcterms:W3CDTF">2006-08-16T00:00:00Z</dcterms:created>
  <dcterms:modified xsi:type="dcterms:W3CDTF">2025-04-01T00:16:53Z</dcterms:modified>
  <dc:identifier>DAGhjD4DYmU</dc:identifier>
</cp:coreProperties>
</file>